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x="18288000" cy="10287000"/>
  <p:notesSz cx="6858000" cy="9144000"/>
  <p:embeddedFontLst>
    <p:embeddedFont>
      <p:font typeface="TT Rounds Condensed" charset="1" panose="02000506030000020003"/>
      <p:regular r:id="rId78"/>
    </p:embeddedFont>
    <p:embeddedFont>
      <p:font typeface="ITC Avant Garde Gothic Bold" charset="1" panose="020B0802020202020204"/>
      <p:regular r:id="rId79"/>
    </p:embeddedFont>
    <p:embeddedFont>
      <p:font typeface="ITC Avant Garde Gothic" charset="1" panose="020B0502020202020204"/>
      <p:regular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slides/slide3.xml" Type="http://schemas.openxmlformats.org/officeDocument/2006/relationships/slide"/><Relationship Id="rId80" Target="fonts/font80.fntdata" Type="http://schemas.openxmlformats.org/officeDocument/2006/relationships/font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https://www.kaggle.com/datasets/andradaolteanu/gtzan-dataset-music-genre-classification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5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377904" y="2847376"/>
          <a:ext cx="17500600" cy="7404100"/>
        </p:xfrm>
        <a:graphic>
          <a:graphicData uri="http://schemas.openxmlformats.org/drawingml/2006/table">
            <a:tbl>
              <a:tblPr/>
              <a:tblGrid>
                <a:gridCol w="4069553"/>
                <a:gridCol w="4308204"/>
                <a:gridCol w="4584441"/>
                <a:gridCol w="4538402"/>
              </a:tblGrid>
              <a:tr h="10888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8"/>
                        </a:lnSpc>
                        <a:defRPr/>
                      </a:pPr>
                      <a:r>
                        <a:rPr lang="en-US" sz="3298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ALGORITHM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5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Music Genre Classification: A Review of Deep-Learning and Traditional Machine-Learning Approaches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2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GTZAN dataset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2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10000 Records &amp;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2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60 features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K-Nearest neighbor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92.69%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2919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Music Genre Classification using Machine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2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GTZAN dataset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2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10000 Records &amp;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2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60 features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Support Vector Machine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76.4%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2584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Music Genre Classification using Machine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2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GTZAN dataset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2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10000 Records &amp;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2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60 features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Support Vector Machine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76.4%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22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Comparison of SVM, KNN, and NB Classifier for Genre Music Classification based on Metadata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2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Spotify music dataset from www.crowdai.org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Naive Bayes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75.05%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73140" y="10463689"/>
            <a:ext cx="16596370" cy="96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 spc="25">
                <a:solidFill>
                  <a:srgbClr val="A6A6A6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This presentation uses a free template provided by FPPT.com</a:t>
            </a:r>
          </a:p>
          <a:p>
            <a:pPr algn="l">
              <a:lnSpc>
                <a:spcPts val="3358"/>
              </a:lnSpc>
            </a:pPr>
            <a:r>
              <a:rPr lang="en-US" sz="2799" spc="25">
                <a:solidFill>
                  <a:srgbClr val="A6A6A6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www.free-power-point-templates.com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8899" y="-362579"/>
            <a:ext cx="12080995" cy="2299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69"/>
              </a:lnSpc>
            </a:pPr>
            <a:r>
              <a:rPr lang="en-US" sz="8499" b="true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LITERATURE SUMMARY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22677"/>
            <a:ext cx="16354710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b="true" sz="8500" spc="79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PROPOSED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7997" y="2435129"/>
            <a:ext cx="17235344" cy="763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16517" indent="-305506" lvl="2">
              <a:lnSpc>
                <a:spcPts val="6495"/>
              </a:lnSpc>
              <a:buFont typeface="Arial"/>
              <a:buChar char="⚬"/>
            </a:pPr>
            <a:r>
              <a:rPr lang="en-US" b="true" sz="4009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To develop and optimize a enhanced music genre classification system using machine learning algorithms such as KNN, SVM, and NB.</a:t>
            </a:r>
          </a:p>
          <a:p>
            <a:pPr algn="l" marL="916517" indent="-305506" lvl="2">
              <a:lnSpc>
                <a:spcPts val="6495"/>
              </a:lnSpc>
            </a:pPr>
          </a:p>
          <a:p>
            <a:pPr algn="just" marL="916517" indent="-305506" lvl="2">
              <a:lnSpc>
                <a:spcPts val="6495"/>
              </a:lnSpc>
              <a:buFont typeface="Arial"/>
              <a:buChar char="⚬"/>
            </a:pPr>
            <a:r>
              <a:rPr lang="en-US" b="true" sz="4009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Compare the performance of these models to determine the most accurate one.</a:t>
            </a:r>
          </a:p>
          <a:p>
            <a:pPr algn="l" marL="916517" indent="-305506" lvl="2">
              <a:lnSpc>
                <a:spcPts val="6495"/>
              </a:lnSpc>
            </a:pPr>
          </a:p>
          <a:p>
            <a:pPr algn="just" marL="916517" indent="-305506" lvl="2">
              <a:lnSpc>
                <a:spcPts val="6495"/>
              </a:lnSpc>
              <a:buFont typeface="Arial"/>
              <a:buChar char="⚬"/>
            </a:pPr>
            <a:r>
              <a:rPr lang="en-US" b="true" sz="4009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Create a user-friendly web interface for users to input audio files and obtain Genre Assignment.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22677"/>
            <a:ext cx="16354710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b="true" sz="8500" spc="79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PROPOSED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7402" y="2777861"/>
            <a:ext cx="17423447" cy="698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</a:pPr>
          </a:p>
          <a:p>
            <a:pPr algn="l" marL="767646" indent="-255882" lvl="2">
              <a:lnSpc>
                <a:spcPts val="5440"/>
              </a:lnSpc>
              <a:buFont typeface="Arial"/>
              <a:buChar char="⚬"/>
            </a:pPr>
            <a:r>
              <a:rPr lang="en-US" b="true" sz="3358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The project will follow a structured methodology which includes data preprocessing, model development, training, evaluation, and deployment.</a:t>
            </a:r>
          </a:p>
          <a:p>
            <a:pPr algn="l" marL="767646" indent="-255882" lvl="2">
              <a:lnSpc>
                <a:spcPts val="5440"/>
              </a:lnSpc>
            </a:pPr>
          </a:p>
          <a:p>
            <a:pPr algn="l" marL="767646" indent="-255882" lvl="2">
              <a:lnSpc>
                <a:spcPts val="5440"/>
              </a:lnSpc>
              <a:buFont typeface="Arial"/>
              <a:buChar char="⚬"/>
            </a:pPr>
            <a:r>
              <a:rPr lang="en-US" b="true" sz="3358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Data Preprocessing: It includes Handling Missing Values, Normalization, Feature Selection</a:t>
            </a:r>
          </a:p>
          <a:p>
            <a:pPr algn="l" marL="767646" indent="-255882" lvl="2">
              <a:lnSpc>
                <a:spcPts val="5440"/>
              </a:lnSpc>
            </a:pPr>
          </a:p>
          <a:p>
            <a:pPr algn="l" marL="767646" indent="-255882" lvl="2">
              <a:lnSpc>
                <a:spcPts val="5440"/>
              </a:lnSpc>
              <a:buFont typeface="Arial"/>
              <a:buChar char="⚬"/>
            </a:pPr>
            <a:r>
              <a:rPr lang="en-US" b="true" sz="3358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Model Development  : Using KNN, SVM, NB.</a:t>
            </a:r>
          </a:p>
          <a:p>
            <a:pPr algn="l" marL="767646" indent="-255882" lvl="2">
              <a:lnSpc>
                <a:spcPts val="5440"/>
              </a:lnSpc>
            </a:pPr>
          </a:p>
          <a:p>
            <a:pPr algn="l" marL="767646" indent="-255882" lvl="2">
              <a:lnSpc>
                <a:spcPts val="5440"/>
              </a:lnSpc>
              <a:buFont typeface="Arial"/>
              <a:buChar char="⚬"/>
            </a:pPr>
            <a:r>
              <a:rPr lang="en-US" b="true" sz="3358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Model Training :The dataset will be split into training data and testing data (80% and 20% respectively).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22677"/>
            <a:ext cx="16354710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b="true" sz="8500" spc="79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PROPOSED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7184" y="2967926"/>
            <a:ext cx="17423447" cy="629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0818" indent="-320273" lvl="2">
              <a:lnSpc>
                <a:spcPts val="6809"/>
              </a:lnSpc>
              <a:buFont typeface="Arial"/>
              <a:buChar char="⚬"/>
            </a:pPr>
            <a:r>
              <a:rPr lang="en-US" b="true" sz="4203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Model Evaluation : Trained models will be evaluated.</a:t>
            </a:r>
          </a:p>
          <a:p>
            <a:pPr algn="l" marL="960818" indent="-320273" lvl="2">
              <a:lnSpc>
                <a:spcPts val="6809"/>
              </a:lnSpc>
            </a:pPr>
          </a:p>
          <a:p>
            <a:pPr algn="l" marL="960818" indent="-320273" lvl="2">
              <a:lnSpc>
                <a:spcPts val="6809"/>
              </a:lnSpc>
              <a:buFont typeface="Arial"/>
              <a:buChar char="⚬"/>
            </a:pPr>
            <a:r>
              <a:rPr lang="en-US" b="true" sz="4203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Model Deployment : The trained model will be integrated with the web application created using flask.</a:t>
            </a:r>
          </a:p>
          <a:p>
            <a:pPr algn="l" marL="960818" indent="-320273" lvl="2">
              <a:lnSpc>
                <a:spcPts val="6809"/>
              </a:lnSpc>
            </a:pPr>
          </a:p>
          <a:p>
            <a:pPr algn="l" marL="960818" indent="-320273" lvl="2">
              <a:lnSpc>
                <a:spcPts val="6809"/>
              </a:lnSpc>
              <a:buFont typeface="Arial"/>
              <a:buChar char="⚬"/>
            </a:pPr>
            <a:r>
              <a:rPr lang="en-US" b="true" sz="4203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Conclusion: Comparison of KNN, SVM, and NB for high-accuracy genre classification.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22702"/>
            <a:ext cx="16354710" cy="163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b="true" sz="8500" spc="79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DATASET DESCRIPTION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7184" y="2391804"/>
            <a:ext cx="17422764" cy="8753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4"/>
              </a:lnSpc>
            </a:pPr>
            <a:r>
              <a:rPr lang="en-US" b="true" sz="3342" spc="3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Dataset: GTZAN dataset (1,000 tracks, 10 genres) which is easily available on kaggle respository.</a:t>
            </a:r>
          </a:p>
          <a:p>
            <a:pPr algn="l">
              <a:lnSpc>
                <a:spcPts val="5314"/>
              </a:lnSpc>
            </a:pPr>
          </a:p>
          <a:p>
            <a:pPr algn="l">
              <a:lnSpc>
                <a:spcPts val="5314"/>
              </a:lnSpc>
            </a:pPr>
            <a:r>
              <a:rPr lang="en-US" b="true" sz="3342" spc="3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Features Extracted:</a:t>
            </a:r>
          </a:p>
          <a:p>
            <a:pPr algn="l" marL="764072" indent="-254691" lvl="2">
              <a:lnSpc>
                <a:spcPts val="5314"/>
              </a:lnSpc>
              <a:buFont typeface="Arial"/>
              <a:buChar char="⚬"/>
            </a:pPr>
            <a:r>
              <a:rPr lang="en-US" b="true" sz="3342" spc="3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Chroma Feature (chroma_stft)</a:t>
            </a:r>
          </a:p>
          <a:p>
            <a:pPr algn="l" marL="764072" indent="-254691" lvl="2">
              <a:lnSpc>
                <a:spcPts val="5314"/>
              </a:lnSpc>
              <a:buFont typeface="Arial"/>
              <a:buChar char="⚬"/>
            </a:pPr>
            <a:r>
              <a:rPr lang="en-US" b="true" sz="3342" spc="3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Root Mean Square Value (rms)</a:t>
            </a:r>
          </a:p>
          <a:p>
            <a:pPr algn="l" marL="764072" indent="-254691" lvl="2">
              <a:lnSpc>
                <a:spcPts val="5314"/>
              </a:lnSpc>
              <a:buFont typeface="Arial"/>
              <a:buChar char="⚬"/>
            </a:pPr>
            <a:r>
              <a:rPr lang="en-US" b="true" sz="3342" spc="3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Spectral Features: Centroid, bandwidth, contrast, rolloff.</a:t>
            </a:r>
          </a:p>
          <a:p>
            <a:pPr algn="l" marL="764072" indent="-254691" lvl="2">
              <a:lnSpc>
                <a:spcPts val="5314"/>
              </a:lnSpc>
              <a:buFont typeface="Arial"/>
              <a:buChar char="⚬"/>
            </a:pPr>
            <a:r>
              <a:rPr lang="en-US" b="true" sz="3342" spc="3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Zero Crossing Rate</a:t>
            </a:r>
          </a:p>
          <a:p>
            <a:pPr algn="l" marL="764072" indent="-254691" lvl="2">
              <a:lnSpc>
                <a:spcPts val="5314"/>
              </a:lnSpc>
              <a:buFont typeface="Arial"/>
              <a:buChar char="⚬"/>
            </a:pPr>
            <a:r>
              <a:rPr lang="en-US" b="true" sz="3342" spc="3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Harmony and Perceived Pitch</a:t>
            </a:r>
          </a:p>
          <a:p>
            <a:pPr algn="l" marL="764072" indent="-254691" lvl="2">
              <a:lnSpc>
                <a:spcPts val="5314"/>
              </a:lnSpc>
              <a:buFont typeface="Arial"/>
              <a:buChar char="⚬"/>
            </a:pPr>
            <a:r>
              <a:rPr lang="en-US" b="true" sz="3342" spc="3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Tempo</a:t>
            </a:r>
          </a:p>
          <a:p>
            <a:pPr algn="l" marL="764072" indent="-254691" lvl="2">
              <a:lnSpc>
                <a:spcPts val="5314"/>
              </a:lnSpc>
              <a:buFont typeface="Arial"/>
              <a:buChar char="⚬"/>
            </a:pPr>
            <a:r>
              <a:rPr lang="en-US" b="true" sz="3342" spc="3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Mel-Frequency Cepstral Coefficients(MFCCs)</a:t>
            </a:r>
          </a:p>
          <a:p>
            <a:pPr algn="l" marL="764072" indent="-254691" lvl="2">
              <a:lnSpc>
                <a:spcPts val="2786"/>
              </a:lnSpc>
            </a:pPr>
          </a:p>
          <a:p>
            <a:pPr algn="l" marL="764072" indent="-254691" lvl="2">
              <a:lnSpc>
                <a:spcPts val="2786"/>
              </a:lnSpc>
            </a:pPr>
          </a:p>
          <a:p>
            <a:pPr algn="l" marL="764072" indent="-254691" lvl="2">
              <a:lnSpc>
                <a:spcPts val="2786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50774" y="3642840"/>
            <a:ext cx="17467291" cy="3908306"/>
            <a:chOff x="0" y="0"/>
            <a:chExt cx="23289721" cy="52110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289768" cy="5211064"/>
            </a:xfrm>
            <a:custGeom>
              <a:avLst/>
              <a:gdLst/>
              <a:ahLst/>
              <a:cxnLst/>
              <a:rect r="r" b="b" t="t" l="l"/>
              <a:pathLst>
                <a:path h="5211064" w="23289768">
                  <a:moveTo>
                    <a:pt x="0" y="0"/>
                  </a:moveTo>
                  <a:lnTo>
                    <a:pt x="23289768" y="0"/>
                  </a:lnTo>
                  <a:lnTo>
                    <a:pt x="23289768" y="5211064"/>
                  </a:lnTo>
                  <a:lnTo>
                    <a:pt x="0" y="5211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0" r="0" b="-3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27184" y="322702"/>
            <a:ext cx="16354710" cy="163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b="true" sz="8500" spc="79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DATASET DESCRIPTION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439" y="8360772"/>
            <a:ext cx="17899122" cy="895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Dataset Link: </a:t>
            </a:r>
            <a:r>
              <a:rPr lang="en-US" sz="2999" spc="26" u="sng">
                <a:solidFill>
                  <a:srgbClr val="0000FF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4" tooltip="https://www.kaggle.com/datasets/andradaolteanu/gtzan-dataset-music-genre-classification"/>
              </a:rPr>
              <a:t>https://www.kaggle.com/datasets/andradaolteanu/gtzan-dataset-music-genre-classification</a:t>
            </a:r>
          </a:p>
          <a:p>
            <a:pPr algn="ctr">
              <a:lnSpc>
                <a:spcPts val="359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50774" y="2657383"/>
            <a:ext cx="3311912" cy="561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b="true" sz="2999" spc="27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DATASET SAMPLE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27997" y="6912984"/>
            <a:ext cx="17235344" cy="3592029"/>
            <a:chOff x="0" y="0"/>
            <a:chExt cx="22980459" cy="47893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980396" cy="4789424"/>
            </a:xfrm>
            <a:custGeom>
              <a:avLst/>
              <a:gdLst/>
              <a:ahLst/>
              <a:cxnLst/>
              <a:rect r="r" b="b" t="t" l="l"/>
              <a:pathLst>
                <a:path h="4789424" w="22980396">
                  <a:moveTo>
                    <a:pt x="0" y="0"/>
                  </a:moveTo>
                  <a:lnTo>
                    <a:pt x="22980396" y="0"/>
                  </a:lnTo>
                  <a:lnTo>
                    <a:pt x="22980396" y="4789424"/>
                  </a:lnTo>
                  <a:lnTo>
                    <a:pt x="0" y="478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4949" r="0" b="-8494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27997" y="4202459"/>
            <a:ext cx="17235344" cy="2710524"/>
            <a:chOff x="0" y="0"/>
            <a:chExt cx="22980459" cy="36140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980396" cy="3614039"/>
            </a:xfrm>
            <a:custGeom>
              <a:avLst/>
              <a:gdLst/>
              <a:ahLst/>
              <a:cxnLst/>
              <a:rect r="r" b="b" t="t" l="l"/>
              <a:pathLst>
                <a:path h="3614039" w="22980396">
                  <a:moveTo>
                    <a:pt x="0" y="0"/>
                  </a:moveTo>
                  <a:lnTo>
                    <a:pt x="22980396" y="0"/>
                  </a:lnTo>
                  <a:lnTo>
                    <a:pt x="22980396" y="3614039"/>
                  </a:lnTo>
                  <a:lnTo>
                    <a:pt x="0" y="3614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28837" r="0" b="-128837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DATASET EXPLORATION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7997" y="2301779"/>
            <a:ext cx="17235344" cy="190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16517" indent="-305506" lvl="2">
              <a:lnSpc>
                <a:spcPts val="6495"/>
              </a:lnSpc>
              <a:buFont typeface="Arial"/>
              <a:buChar char="⚬"/>
            </a:pPr>
            <a:r>
              <a:rPr lang="en-US" b="true" sz="4009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Dataset has 9990 records and 60 features including the target feature.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99870" y="2785556"/>
            <a:ext cx="5429569" cy="7105192"/>
            <a:chOff x="0" y="0"/>
            <a:chExt cx="7239425" cy="94735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39381" cy="9473565"/>
            </a:xfrm>
            <a:custGeom>
              <a:avLst/>
              <a:gdLst/>
              <a:ahLst/>
              <a:cxnLst/>
              <a:rect r="r" b="b" t="t" l="l"/>
              <a:pathLst>
                <a:path h="9473565" w="7239381">
                  <a:moveTo>
                    <a:pt x="0" y="0"/>
                  </a:moveTo>
                  <a:lnTo>
                    <a:pt x="7239381" y="0"/>
                  </a:lnTo>
                  <a:lnTo>
                    <a:pt x="7239381" y="9473565"/>
                  </a:lnTo>
                  <a:lnTo>
                    <a:pt x="0" y="9473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4" t="0" r="-84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666672" y="2785556"/>
            <a:ext cx="5500801" cy="7105192"/>
            <a:chOff x="0" y="0"/>
            <a:chExt cx="7334401" cy="94735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34377" cy="9473565"/>
            </a:xfrm>
            <a:custGeom>
              <a:avLst/>
              <a:gdLst/>
              <a:ahLst/>
              <a:cxnLst/>
              <a:rect r="r" b="b" t="t" l="l"/>
              <a:pathLst>
                <a:path h="9473565" w="7334377">
                  <a:moveTo>
                    <a:pt x="0" y="0"/>
                  </a:moveTo>
                  <a:lnTo>
                    <a:pt x="7334377" y="0"/>
                  </a:lnTo>
                  <a:lnTo>
                    <a:pt x="7334377" y="9473565"/>
                  </a:lnTo>
                  <a:lnTo>
                    <a:pt x="0" y="9473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62" t="0" r="-96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04542" y="4680578"/>
            <a:ext cx="5370901" cy="220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7"/>
              </a:lnSpc>
            </a:pPr>
            <a:r>
              <a:rPr lang="en-US" b="true" sz="3589" spc="32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58 Numerical attributes and 1 categorical attributes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544292" y="4496735"/>
            <a:ext cx="2589970" cy="5434451"/>
            <a:chOff x="0" y="0"/>
            <a:chExt cx="6689581" cy="140365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89623" cy="14036442"/>
            </a:xfrm>
            <a:custGeom>
              <a:avLst/>
              <a:gdLst/>
              <a:ahLst/>
              <a:cxnLst/>
              <a:rect r="r" b="b" t="t" l="l"/>
              <a:pathLst>
                <a:path h="14036442" w="6689623">
                  <a:moveTo>
                    <a:pt x="0" y="0"/>
                  </a:moveTo>
                  <a:lnTo>
                    <a:pt x="6689623" y="0"/>
                  </a:lnTo>
                  <a:lnTo>
                    <a:pt x="6689623" y="14036442"/>
                  </a:lnTo>
                  <a:lnTo>
                    <a:pt x="0" y="14036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028" t="0" r="-302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43137" y="4496735"/>
            <a:ext cx="3045298" cy="5434451"/>
            <a:chOff x="0" y="0"/>
            <a:chExt cx="4121798" cy="73555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21792" cy="7355525"/>
            </a:xfrm>
            <a:custGeom>
              <a:avLst/>
              <a:gdLst/>
              <a:ahLst/>
              <a:cxnLst/>
              <a:rect r="r" b="b" t="t" l="l"/>
              <a:pathLst>
                <a:path h="7355525" w="4121792">
                  <a:moveTo>
                    <a:pt x="0" y="0"/>
                  </a:moveTo>
                  <a:lnTo>
                    <a:pt x="4121792" y="0"/>
                  </a:lnTo>
                  <a:lnTo>
                    <a:pt x="4121792" y="7355525"/>
                  </a:lnTo>
                  <a:lnTo>
                    <a:pt x="0" y="7355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9" t="0" r="-12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7402" y="2492079"/>
            <a:ext cx="13353719" cy="200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0818" indent="-320273" lvl="2">
              <a:lnSpc>
                <a:spcPts val="6809"/>
              </a:lnSpc>
              <a:buFont typeface="Arial"/>
              <a:buChar char="⚬"/>
            </a:pPr>
            <a:r>
              <a:rPr lang="en-US" b="true" sz="4203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Dataset is almost balanced</a:t>
            </a:r>
          </a:p>
          <a:p>
            <a:pPr algn="l" marL="960818" indent="-320273" lvl="2">
              <a:lnSpc>
                <a:spcPts val="6809"/>
              </a:lnSpc>
              <a:buFont typeface="Arial"/>
              <a:buChar char="⚬"/>
            </a:pPr>
            <a:r>
              <a:rPr lang="en-US" b="true" sz="4203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Dataset also doesn’t contain any null values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144000" y="4496735"/>
            <a:ext cx="6511141" cy="5434451"/>
            <a:chOff x="0" y="0"/>
            <a:chExt cx="16817494" cy="140365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817536" cy="14036442"/>
            </a:xfrm>
            <a:custGeom>
              <a:avLst/>
              <a:gdLst/>
              <a:ahLst/>
              <a:cxnLst/>
              <a:rect r="r" b="b" t="t" l="l"/>
              <a:pathLst>
                <a:path h="14036442" w="16817536">
                  <a:moveTo>
                    <a:pt x="0" y="0"/>
                  </a:moveTo>
                  <a:lnTo>
                    <a:pt x="16817536" y="0"/>
                  </a:lnTo>
                  <a:lnTo>
                    <a:pt x="16817536" y="14036442"/>
                  </a:lnTo>
                  <a:lnTo>
                    <a:pt x="0" y="14036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681" t="0" r="-5681" b="0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376" y="3343141"/>
            <a:ext cx="7927247" cy="6184392"/>
            <a:chOff x="0" y="0"/>
            <a:chExt cx="11361065" cy="88632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361039" cy="8863203"/>
            </a:xfrm>
            <a:custGeom>
              <a:avLst/>
              <a:gdLst/>
              <a:ahLst/>
              <a:cxnLst/>
              <a:rect r="r" b="b" t="t" l="l"/>
              <a:pathLst>
                <a:path h="8863203" w="11361039">
                  <a:moveTo>
                    <a:pt x="0" y="0"/>
                  </a:moveTo>
                  <a:lnTo>
                    <a:pt x="11361039" y="0"/>
                  </a:lnTo>
                  <a:lnTo>
                    <a:pt x="11361039" y="8863203"/>
                  </a:lnTo>
                  <a:lnTo>
                    <a:pt x="0" y="8863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79" t="0" r="-479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781208"/>
            <a:ext cx="4266556" cy="561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b="true" sz="2999" spc="27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FEATURE SELECTION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55623" y="2985974"/>
            <a:ext cx="8962147" cy="125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16517" indent="-305506" lvl="2">
              <a:lnSpc>
                <a:spcPts val="4610"/>
              </a:lnSpc>
              <a:buFont typeface="Arial"/>
              <a:buChar char="⚬"/>
            </a:pPr>
            <a:r>
              <a:rPr lang="en-US" b="true" sz="4009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Used chi-square method to find relevant features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55623" y="4581360"/>
            <a:ext cx="8962147" cy="306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16517" indent="-305506" lvl="2">
              <a:lnSpc>
                <a:spcPts val="4610"/>
              </a:lnSpc>
              <a:buFont typeface="Arial"/>
              <a:buChar char="⚬"/>
            </a:pPr>
            <a:r>
              <a:rPr lang="en-US" b="true" sz="4009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As training irrelevant features is time consuming and can lead to an unnecessary increase in complexity of the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55623" y="7921417"/>
            <a:ext cx="8962147" cy="125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16517" indent="-305506" lvl="2">
              <a:lnSpc>
                <a:spcPts val="4610"/>
              </a:lnSpc>
              <a:buFont typeface="Arial"/>
              <a:buChar char="⚬"/>
            </a:pPr>
            <a:r>
              <a:rPr lang="en-US" b="true" sz="4009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Selecting 38 relevant features which gives highest accuracy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140" y="10463689"/>
            <a:ext cx="16596370" cy="96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 spc="25">
                <a:solidFill>
                  <a:srgbClr val="A6A6A6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This presentation uses a free template provided by FPPT.com</a:t>
            </a:r>
          </a:p>
          <a:p>
            <a:pPr algn="l">
              <a:lnSpc>
                <a:spcPts val="3358"/>
              </a:lnSpc>
            </a:pPr>
            <a:r>
              <a:rPr lang="en-US" sz="2799" spc="25">
                <a:solidFill>
                  <a:srgbClr val="A6A6A6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www.free-power-point-templates.com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055858" y="-67839"/>
            <a:ext cx="4232142" cy="10354839"/>
            <a:chOff x="0" y="0"/>
            <a:chExt cx="5642856" cy="13806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2864" cy="13806424"/>
            </a:xfrm>
            <a:custGeom>
              <a:avLst/>
              <a:gdLst/>
              <a:ahLst/>
              <a:cxnLst/>
              <a:rect r="r" b="b" t="t" l="l"/>
              <a:pathLst>
                <a:path h="13806424" w="5642864">
                  <a:moveTo>
                    <a:pt x="0" y="0"/>
                  </a:moveTo>
                  <a:lnTo>
                    <a:pt x="5642864" y="0"/>
                  </a:lnTo>
                  <a:lnTo>
                    <a:pt x="5642864" y="13806424"/>
                  </a:lnTo>
                  <a:lnTo>
                    <a:pt x="0" y="13806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67485" t="0" r="-167485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703925" y="1371936"/>
            <a:ext cx="10978414" cy="344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4"/>
              </a:lnSpc>
            </a:pPr>
            <a:r>
              <a:rPr lang="en-US" b="true" sz="10368" spc="93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MUSIC GENRE </a:t>
            </a:r>
          </a:p>
          <a:p>
            <a:pPr algn="ctr">
              <a:lnSpc>
                <a:spcPts val="9744"/>
              </a:lnSpc>
            </a:pPr>
            <a:r>
              <a:rPr lang="en-US" b="true" sz="10368" spc="93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IDENTIFICATION</a:t>
            </a:r>
          </a:p>
          <a:p>
            <a:pPr algn="ctr">
              <a:lnSpc>
                <a:spcPts val="6362"/>
              </a:lnSpc>
            </a:pPr>
            <a:r>
              <a:rPr lang="en-US" b="true" sz="6768" spc="63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using Machine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53232" y="5229225"/>
            <a:ext cx="6879800" cy="135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b="true" sz="3999" spc="35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By: AKHIL ROCK BABU</a:t>
            </a:r>
          </a:p>
          <a:p>
            <a:pPr algn="ctr">
              <a:lnSpc>
                <a:spcPts val="4799"/>
              </a:lnSpc>
            </a:pPr>
            <a:r>
              <a:rPr lang="en-US" b="true" sz="3999" spc="37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Reg No: MAC23MCA-2010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77759" y="7982117"/>
            <a:ext cx="6110546" cy="135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b="true" sz="3999" spc="35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Under the guidance of:</a:t>
            </a:r>
          </a:p>
          <a:p>
            <a:pPr algn="ctr">
              <a:lnSpc>
                <a:spcPts val="4799"/>
              </a:lnSpc>
            </a:pPr>
            <a:r>
              <a:rPr lang="en-US" b="true" sz="3999" spc="37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Prof. Manu John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27184" y="3427105"/>
            <a:ext cx="7840455" cy="6659517"/>
            <a:chOff x="0" y="0"/>
            <a:chExt cx="10453940" cy="88793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453878" cy="8879332"/>
            </a:xfrm>
            <a:custGeom>
              <a:avLst/>
              <a:gdLst/>
              <a:ahLst/>
              <a:cxnLst/>
              <a:rect r="r" b="b" t="t" l="l"/>
              <a:pathLst>
                <a:path h="8879332" w="10453878">
                  <a:moveTo>
                    <a:pt x="0" y="0"/>
                  </a:moveTo>
                  <a:lnTo>
                    <a:pt x="10453878" y="0"/>
                  </a:lnTo>
                  <a:lnTo>
                    <a:pt x="10453878" y="8879332"/>
                  </a:lnTo>
                  <a:lnTo>
                    <a:pt x="0" y="8879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7184" y="2775472"/>
            <a:ext cx="4758376" cy="65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4"/>
              </a:lnSpc>
            </a:pPr>
            <a:r>
              <a:rPr lang="en-US" b="true" sz="3345" spc="3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HANDLING OUTLIERS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67639" y="5244873"/>
            <a:ext cx="9600733" cy="210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0075" indent="-340025" lvl="2">
              <a:lnSpc>
                <a:spcPts val="5130"/>
              </a:lnSpc>
              <a:buFont typeface="Arial"/>
              <a:buChar char="⚬"/>
            </a:pPr>
            <a:r>
              <a:rPr lang="en-US" sz="446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rms_means above 0.78 are considered as outliers and is treated.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27184" y="2830174"/>
            <a:ext cx="8138429" cy="6912610"/>
            <a:chOff x="0" y="0"/>
            <a:chExt cx="10851239" cy="92168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851261" cy="9216771"/>
            </a:xfrm>
            <a:custGeom>
              <a:avLst/>
              <a:gdLst/>
              <a:ahLst/>
              <a:cxnLst/>
              <a:rect r="r" b="b" t="t" l="l"/>
              <a:pathLst>
                <a:path h="9216771" w="10851261">
                  <a:moveTo>
                    <a:pt x="0" y="0"/>
                  </a:moveTo>
                  <a:lnTo>
                    <a:pt x="10851261" y="0"/>
                  </a:lnTo>
                  <a:lnTo>
                    <a:pt x="10851261" y="9216771"/>
                  </a:lnTo>
                  <a:lnTo>
                    <a:pt x="0" y="9216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67639" y="5244873"/>
            <a:ext cx="9600733" cy="210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0075" indent="-340025" lvl="2">
              <a:lnSpc>
                <a:spcPts val="5130"/>
              </a:lnSpc>
              <a:buFont typeface="Arial"/>
              <a:buChar char="⚬"/>
            </a:pPr>
            <a:r>
              <a:rPr lang="en-US" sz="446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mfcc4_means below 0.18 are considered as outliers and is treated.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27184" y="2862538"/>
            <a:ext cx="8229365" cy="6989849"/>
            <a:chOff x="0" y="0"/>
            <a:chExt cx="10972487" cy="93197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72546" cy="9319768"/>
            </a:xfrm>
            <a:custGeom>
              <a:avLst/>
              <a:gdLst/>
              <a:ahLst/>
              <a:cxnLst/>
              <a:rect r="r" b="b" t="t" l="l"/>
              <a:pathLst>
                <a:path h="9319768" w="10972546">
                  <a:moveTo>
                    <a:pt x="0" y="0"/>
                  </a:moveTo>
                  <a:lnTo>
                    <a:pt x="10972546" y="0"/>
                  </a:lnTo>
                  <a:lnTo>
                    <a:pt x="10972546" y="9319768"/>
                  </a:lnTo>
                  <a:lnTo>
                    <a:pt x="0" y="9319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21116" y="5010150"/>
            <a:ext cx="9600733" cy="210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0075" indent="-340025" lvl="2">
              <a:lnSpc>
                <a:spcPts val="5130"/>
              </a:lnSpc>
              <a:buFont typeface="Arial"/>
              <a:buChar char="⚬"/>
            </a:pPr>
            <a:r>
              <a:rPr lang="en-US" sz="446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mfcc17_means below 0.1 and above 0.8 are considered as outliers and is treated.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38199" y="3733573"/>
            <a:ext cx="7695097" cy="5767238"/>
            <a:chOff x="0" y="0"/>
            <a:chExt cx="10260129" cy="76896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60076" cy="7689596"/>
            </a:xfrm>
            <a:custGeom>
              <a:avLst/>
              <a:gdLst/>
              <a:ahLst/>
              <a:cxnLst/>
              <a:rect r="r" b="b" t="t" l="l"/>
              <a:pathLst>
                <a:path h="7689596" w="10260076">
                  <a:moveTo>
                    <a:pt x="0" y="0"/>
                  </a:moveTo>
                  <a:lnTo>
                    <a:pt x="10260076" y="0"/>
                  </a:lnTo>
                  <a:lnTo>
                    <a:pt x="10260076" y="7689596"/>
                  </a:lnTo>
                  <a:lnTo>
                    <a:pt x="0" y="7689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7184" y="2775472"/>
            <a:ext cx="4758376" cy="65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4"/>
              </a:lnSpc>
            </a:pPr>
            <a:r>
              <a:rPr lang="en-US" b="true" sz="3345" spc="3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CLASS IMBALANCE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33296" y="4541600"/>
            <a:ext cx="9600733" cy="145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0075" indent="-340025" lvl="2">
              <a:lnSpc>
                <a:spcPts val="5130"/>
              </a:lnSpc>
              <a:buFont typeface="Arial"/>
              <a:buChar char="⚬"/>
            </a:pPr>
            <a:r>
              <a:rPr lang="en-US" sz="446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The Class labels are almost balanced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33296" y="6506063"/>
            <a:ext cx="9600733" cy="275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0075" indent="-340025" lvl="2">
              <a:lnSpc>
                <a:spcPts val="5130"/>
              </a:lnSpc>
              <a:buFont typeface="Arial"/>
              <a:buChar char="⚬"/>
            </a:pPr>
            <a:r>
              <a:rPr lang="en-US" sz="446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The small variation present here is not significant enough to be considered a class imbalance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3246698"/>
            <a:ext cx="10655243" cy="6512226"/>
            <a:chOff x="0" y="0"/>
            <a:chExt cx="14206991" cy="86829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06982" cy="8682990"/>
            </a:xfrm>
            <a:custGeom>
              <a:avLst/>
              <a:gdLst/>
              <a:ahLst/>
              <a:cxnLst/>
              <a:rect r="r" b="b" t="t" l="l"/>
              <a:pathLst>
                <a:path h="8682990" w="14206982">
                  <a:moveTo>
                    <a:pt x="0" y="0"/>
                  </a:moveTo>
                  <a:lnTo>
                    <a:pt x="14206982" y="0"/>
                  </a:lnTo>
                  <a:lnTo>
                    <a:pt x="14206982" y="8682990"/>
                  </a:lnTo>
                  <a:lnTo>
                    <a:pt x="0" y="8682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27184" y="379836"/>
            <a:ext cx="11569259" cy="141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DATA 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10954" y="3276769"/>
            <a:ext cx="7753938" cy="210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0075" indent="-340025" lvl="2">
              <a:lnSpc>
                <a:spcPts val="5130"/>
              </a:lnSpc>
              <a:buFont typeface="Arial"/>
              <a:buChar char="⚬"/>
            </a:pPr>
            <a:r>
              <a:rPr lang="en-US" sz="446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most audio files have an rms_mean value in 0.2 to 0.3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10954" y="5657464"/>
            <a:ext cx="7753938" cy="3394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0075" indent="-340025" lvl="2">
              <a:lnSpc>
                <a:spcPts val="5130"/>
              </a:lnSpc>
              <a:buFont typeface="Arial"/>
              <a:buChar char="⚬"/>
            </a:pPr>
            <a:r>
              <a:rPr lang="en-US" sz="446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Classical music tends to have lower rms_mean values, while rock and metal are skewed towards higher values.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891668" y="2647171"/>
            <a:ext cx="9487311" cy="7639829"/>
            <a:chOff x="0" y="0"/>
            <a:chExt cx="12649748" cy="101864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49708" cy="10186416"/>
            </a:xfrm>
            <a:custGeom>
              <a:avLst/>
              <a:gdLst/>
              <a:ahLst/>
              <a:cxnLst/>
              <a:rect r="r" b="b" t="t" l="l"/>
              <a:pathLst>
                <a:path h="10186416" w="12649708">
                  <a:moveTo>
                    <a:pt x="0" y="0"/>
                  </a:moveTo>
                  <a:lnTo>
                    <a:pt x="12649708" y="0"/>
                  </a:lnTo>
                  <a:lnTo>
                    <a:pt x="12649708" y="10186416"/>
                  </a:lnTo>
                  <a:lnTo>
                    <a:pt x="0" y="10186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4" t="0" r="-174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7184" y="2675122"/>
            <a:ext cx="17279000" cy="145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0075" indent="-340025" lvl="2">
              <a:lnSpc>
                <a:spcPts val="5130"/>
              </a:lnSpc>
              <a:buFont typeface="Arial"/>
              <a:buChar char="⚬"/>
            </a:pPr>
            <a:r>
              <a:rPr lang="en-US" sz="446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Classical and reggae show more distinct clustering, which could be useful for classification.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7184" y="4348344"/>
            <a:ext cx="17279000" cy="210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0075" indent="-340025" lvl="2">
              <a:lnSpc>
                <a:spcPts val="5130"/>
              </a:lnSpc>
              <a:buFont typeface="Arial"/>
              <a:buChar char="⚬"/>
            </a:pPr>
            <a:r>
              <a:rPr lang="en-US" sz="446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Rock, pop, jazz, and disco show significant overlap, indicating the need for additional features to differentiate these genres effectively.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7184" y="7053021"/>
            <a:ext cx="17279000" cy="2748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0075" indent="-340025" lvl="2">
              <a:lnSpc>
                <a:spcPts val="5130"/>
              </a:lnSpc>
              <a:buFont typeface="Arial"/>
              <a:buChar char="⚬"/>
            </a:pPr>
            <a:r>
              <a:rPr lang="en-US" sz="446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Classical music typically has lower energy and chroma-based features, as indicated by rms_mean and chroma_stft_mean, clustering predominantly in the lower range.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2565949"/>
            <a:ext cx="9621617" cy="7721051"/>
            <a:chOff x="0" y="0"/>
            <a:chExt cx="12828823" cy="102947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8778" cy="10294747"/>
            </a:xfrm>
            <a:custGeom>
              <a:avLst/>
              <a:gdLst/>
              <a:ahLst/>
              <a:cxnLst/>
              <a:rect r="r" b="b" t="t" l="l"/>
              <a:pathLst>
                <a:path h="10294747" w="12828778">
                  <a:moveTo>
                    <a:pt x="0" y="0"/>
                  </a:moveTo>
                  <a:lnTo>
                    <a:pt x="12828778" y="0"/>
                  </a:lnTo>
                  <a:lnTo>
                    <a:pt x="12828778" y="10294747"/>
                  </a:lnTo>
                  <a:lnTo>
                    <a:pt x="0" y="1029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3066423"/>
            <a:ext cx="9114661" cy="275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0075" indent="-340025" lvl="2">
              <a:lnSpc>
                <a:spcPts val="5130"/>
              </a:lnSpc>
              <a:buFont typeface="Arial"/>
              <a:buChar char="⚬"/>
            </a:pPr>
            <a:r>
              <a:rPr lang="en-US" sz="446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Classical and reggae show more distinct clustering, which could be useful for classification.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6293125"/>
            <a:ext cx="9114661" cy="339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0075" indent="-340025" lvl="2">
              <a:lnSpc>
                <a:spcPts val="5130"/>
              </a:lnSpc>
              <a:buFont typeface="Arial"/>
              <a:buChar char="⚬"/>
            </a:pPr>
            <a:r>
              <a:rPr lang="en-US" sz="446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The overlap between some genres suggests that current features may not be enough to accurately differentiate them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7184" y="2904604"/>
            <a:ext cx="17076142" cy="275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0075" indent="-340025" lvl="2">
              <a:lnSpc>
                <a:spcPts val="5130"/>
              </a:lnSpc>
              <a:buFont typeface="Arial"/>
              <a:buChar char="⚬"/>
            </a:pPr>
            <a:r>
              <a:rPr lang="en-US" sz="446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The analysis of multiple audio features, shows that individual features don't guarantee perfect classification, but when combined, distinct patterns emerge, making genres increasingly separable.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7184" y="6261015"/>
            <a:ext cx="17076142" cy="275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0075" indent="-340025" lvl="2">
              <a:lnSpc>
                <a:spcPts val="5130"/>
              </a:lnSpc>
              <a:buFont typeface="Arial"/>
              <a:buChar char="⚬"/>
            </a:pPr>
            <a:r>
              <a:rPr lang="en-US" sz="446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Multi-feature analysis enhances the model's ability to differentiate genres by capturing the complexity and diversity of musical characteristics, reducing overlapping observed in single features.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79836"/>
            <a:ext cx="9637032" cy="141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ALGORITHMS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1605" y="2724058"/>
            <a:ext cx="8212653" cy="819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b="true" sz="4299" spc="4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K-Nearest Neigbour (KNN)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5929" y="3915514"/>
            <a:ext cx="17076142" cy="5343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0075" indent="-340025" lvl="2">
              <a:lnSpc>
                <a:spcPts val="5130"/>
              </a:lnSpc>
              <a:buFont typeface="Arial"/>
              <a:buChar char="⚬"/>
            </a:pPr>
            <a:r>
              <a:rPr lang="en-US" sz="446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KNN is a simple, algorithm used for both classification and regression tasks.</a:t>
            </a:r>
          </a:p>
          <a:p>
            <a:pPr algn="just" marL="1020075" indent="-340025" lvl="2">
              <a:lnSpc>
                <a:spcPts val="5130"/>
              </a:lnSpc>
            </a:pPr>
          </a:p>
          <a:p>
            <a:pPr algn="just" marL="1020075" indent="-340025" lvl="2">
              <a:lnSpc>
                <a:spcPts val="5130"/>
              </a:lnSpc>
              <a:buFont typeface="Arial"/>
              <a:buChar char="⚬"/>
            </a:pPr>
            <a:r>
              <a:rPr lang="en-US" sz="446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KNN classifies a data point by considering the classes of its closest neighbors in the feature space.</a:t>
            </a:r>
          </a:p>
          <a:p>
            <a:pPr algn="just" marL="1020075" indent="-340025" lvl="2">
              <a:lnSpc>
                <a:spcPts val="5130"/>
              </a:lnSpc>
            </a:pPr>
          </a:p>
          <a:p>
            <a:pPr algn="just" marL="1020075" indent="-340025" lvl="2">
              <a:lnSpc>
                <a:spcPts val="5130"/>
              </a:lnSpc>
              <a:buFont typeface="Arial"/>
              <a:buChar char="⚬"/>
            </a:pPr>
            <a:r>
              <a:rPr lang="en-US" sz="446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KNN predicts the category of a data point based on the majority class among its nearest neighbors.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33992" y="-292249"/>
            <a:ext cx="16525308" cy="229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69"/>
              </a:lnSpc>
            </a:pPr>
            <a:r>
              <a:rPr lang="en-US" sz="8499" b="true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9982" y="3051486"/>
            <a:ext cx="8942672" cy="5916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5992" indent="-365331" lvl="2">
              <a:lnSpc>
                <a:spcPts val="7767"/>
              </a:lnSpc>
              <a:buAutoNum type="arabicPeriod" startAt="1"/>
            </a:pPr>
            <a:r>
              <a:rPr lang="en-US" b="true" sz="4794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INTRODUCTION</a:t>
            </a:r>
          </a:p>
          <a:p>
            <a:pPr algn="l" marL="1095992" indent="-365331" lvl="2">
              <a:lnSpc>
                <a:spcPts val="7767"/>
              </a:lnSpc>
              <a:buAutoNum type="arabicPeriod" startAt="1"/>
            </a:pPr>
            <a:r>
              <a:rPr lang="en-US" b="true" sz="4794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LITERATURE REVIEW</a:t>
            </a:r>
          </a:p>
          <a:p>
            <a:pPr algn="l" marL="1095992" indent="-365331" lvl="2">
              <a:lnSpc>
                <a:spcPts val="7767"/>
              </a:lnSpc>
              <a:buAutoNum type="arabicPeriod" startAt="1"/>
            </a:pPr>
            <a:r>
              <a:rPr lang="en-US" b="true" sz="4794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COMPARISON</a:t>
            </a:r>
          </a:p>
          <a:p>
            <a:pPr algn="l" marL="1095992" indent="-365331" lvl="2">
              <a:lnSpc>
                <a:spcPts val="7767"/>
              </a:lnSpc>
              <a:buAutoNum type="arabicPeriod" startAt="1"/>
            </a:pPr>
            <a:r>
              <a:rPr lang="en-US" b="true" sz="4794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PROPOSED SYSTEM</a:t>
            </a:r>
          </a:p>
          <a:p>
            <a:pPr algn="l" marL="1095992" indent="-365331" lvl="2">
              <a:lnSpc>
                <a:spcPts val="7767"/>
              </a:lnSpc>
              <a:buAutoNum type="arabicPeriod" startAt="1"/>
            </a:pPr>
            <a:r>
              <a:rPr lang="en-US" b="true" sz="4794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DATASET DESCRIPTION</a:t>
            </a:r>
          </a:p>
          <a:p>
            <a:pPr algn="l" marL="1095992" indent="-365331" lvl="2">
              <a:lnSpc>
                <a:spcPts val="7767"/>
              </a:lnSpc>
              <a:buAutoNum type="arabicPeriod" startAt="1"/>
            </a:pPr>
            <a:r>
              <a:rPr lang="en-US" b="true" sz="4794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DATASET EXPLORATION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35308" y="3051486"/>
            <a:ext cx="7457367" cy="395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7"/>
              </a:lnSpc>
            </a:pPr>
            <a:r>
              <a:rPr lang="en-US" sz="4794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7. </a:t>
            </a:r>
            <a:r>
              <a:rPr lang="en-US" sz="4794" b="true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DATA VISUALIZATION</a:t>
            </a:r>
          </a:p>
          <a:p>
            <a:pPr algn="l">
              <a:lnSpc>
                <a:spcPts val="7767"/>
              </a:lnSpc>
            </a:pPr>
            <a:r>
              <a:rPr lang="en-US" sz="4794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8. </a:t>
            </a:r>
            <a:r>
              <a:rPr lang="en-US" sz="4794" b="true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ALGORITHMS</a:t>
            </a:r>
          </a:p>
          <a:p>
            <a:pPr algn="l">
              <a:lnSpc>
                <a:spcPts val="7767"/>
              </a:lnSpc>
            </a:pPr>
            <a:r>
              <a:rPr lang="en-US" sz="4794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9. </a:t>
            </a:r>
            <a:r>
              <a:rPr lang="en-US" sz="4794" b="true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PACKAGES </a:t>
            </a:r>
          </a:p>
          <a:p>
            <a:pPr algn="l">
              <a:lnSpc>
                <a:spcPts val="7767"/>
              </a:lnSpc>
            </a:pPr>
            <a:r>
              <a:rPr lang="en-US" sz="4794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10.</a:t>
            </a:r>
            <a:r>
              <a:rPr lang="en-US" sz="4794" b="true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 TIMELINE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01564" y="3216283"/>
            <a:ext cx="8673466" cy="6446995"/>
          </a:xfrm>
          <a:custGeom>
            <a:avLst/>
            <a:gdLst/>
            <a:ahLst/>
            <a:cxnLst/>
            <a:rect r="r" b="b" t="t" l="l"/>
            <a:pathLst>
              <a:path h="6446995" w="8673466">
                <a:moveTo>
                  <a:pt x="0" y="0"/>
                </a:moveTo>
                <a:lnTo>
                  <a:pt x="8673465" y="0"/>
                </a:lnTo>
                <a:lnTo>
                  <a:pt x="8673465" y="6446995"/>
                </a:lnTo>
                <a:lnTo>
                  <a:pt x="0" y="6446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649" t="-14186" r="-15987" b="-819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184" y="379836"/>
            <a:ext cx="9637032" cy="141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ALGORITHMS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75029" y="2748455"/>
            <a:ext cx="9114661" cy="1390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0075" indent="-340025" lvl="2">
              <a:lnSpc>
                <a:spcPts val="5130"/>
              </a:lnSpc>
              <a:buFont typeface="Arial"/>
              <a:buChar char="⚬"/>
            </a:pPr>
            <a:r>
              <a:rPr lang="en-US" sz="446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Red and blues are two classes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75029" y="4157827"/>
            <a:ext cx="9114661" cy="1390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0075" indent="-340025" lvl="2">
              <a:lnSpc>
                <a:spcPts val="5130"/>
              </a:lnSpc>
              <a:buFont typeface="Arial"/>
              <a:buChar char="⚬"/>
            </a:pPr>
            <a:r>
              <a:rPr lang="en-US" sz="446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New datapoints are represented by white circles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43975" y="5653137"/>
            <a:ext cx="9114661" cy="203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0075" indent="-340025" lvl="2">
              <a:lnSpc>
                <a:spcPts val="5130"/>
              </a:lnSpc>
              <a:buFont typeface="Arial"/>
              <a:buChar char="⚬"/>
            </a:pPr>
            <a:r>
              <a:rPr lang="en-US" sz="446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Calculate the distance between points and take the K nearest points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82075" y="7710146"/>
            <a:ext cx="9114661" cy="203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0075" indent="-340025" lvl="2">
              <a:lnSpc>
                <a:spcPts val="5130"/>
              </a:lnSpc>
              <a:buFont typeface="Arial"/>
              <a:buChar char="⚬"/>
            </a:pPr>
            <a:r>
              <a:rPr lang="en-US" sz="446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assign class which have majority of count in K nearest neighbours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1605" y="2724058"/>
            <a:ext cx="9546162" cy="819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b="true" sz="4299" spc="4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How does KNN algorithm works 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5929" y="3719757"/>
            <a:ext cx="17076142" cy="114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0101" indent="-266700" lvl="2">
              <a:lnSpc>
                <a:spcPts val="4025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Choose the number of nearest neighbors, K, which is a critical hyperparameter in the algorithm.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5929" y="5046781"/>
            <a:ext cx="17076142" cy="114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0101" indent="-266700" lvl="2">
              <a:lnSpc>
                <a:spcPts val="4025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Compute the distance between the test data point and all points in the training dataset.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5929" y="6373806"/>
            <a:ext cx="17076142" cy="114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0101" indent="-266700" lvl="2">
              <a:lnSpc>
                <a:spcPts val="4025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Arrange the calculated distances in ascending order to identify the closest neighbors.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5929" y="7700831"/>
            <a:ext cx="17266643" cy="64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0101" indent="-266700" lvl="2">
              <a:lnSpc>
                <a:spcPts val="4025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Pick the top K nearest data points based on the sorted distances.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5929" y="8523093"/>
            <a:ext cx="17266643" cy="64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0101" indent="-266700" lvl="2">
              <a:lnSpc>
                <a:spcPts val="4025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Assign the most common class among the K neighbors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1605" y="2724058"/>
            <a:ext cx="3667838" cy="819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b="true" sz="4299" spc="4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Pseudocode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1605" y="3428845"/>
            <a:ext cx="17371067" cy="669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0101" indent="-266700" lvl="2">
              <a:lnSpc>
                <a:spcPts val="4025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Input: </a:t>
            </a:r>
          </a:p>
          <a:p>
            <a:pPr algn="just" marL="1429809" indent="-357452" lvl="3">
              <a:lnSpc>
                <a:spcPts val="4025"/>
              </a:lnSpc>
              <a:buFont typeface="Arial"/>
              <a:buChar char="￭"/>
            </a:pPr>
            <a:r>
              <a:rPr lang="en-US" sz="3500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Training data (X_train, y_train) </a:t>
            </a:r>
          </a:p>
          <a:p>
            <a:pPr algn="just" marL="1429809" indent="-357452" lvl="3">
              <a:lnSpc>
                <a:spcPts val="4025"/>
              </a:lnSpc>
              <a:buFont typeface="Arial"/>
              <a:buChar char="￭"/>
            </a:pPr>
            <a:r>
              <a:rPr lang="en-US" sz="3500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Test data point (X_test) </a:t>
            </a:r>
          </a:p>
          <a:p>
            <a:pPr algn="just" marL="1429809" indent="-357452" lvl="3">
              <a:lnSpc>
                <a:spcPts val="4025"/>
              </a:lnSpc>
              <a:buFont typeface="Arial"/>
              <a:buChar char="￭"/>
            </a:pPr>
            <a:r>
              <a:rPr lang="en-US" sz="3500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Number of neighbors (K) </a:t>
            </a:r>
          </a:p>
          <a:p>
            <a:pPr algn="just" marL="800101" indent="-266700" lvl="2">
              <a:lnSpc>
                <a:spcPts val="4025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Output: </a:t>
            </a:r>
          </a:p>
          <a:p>
            <a:pPr algn="just" marL="1429809" indent="-357452" lvl="3">
              <a:lnSpc>
                <a:spcPts val="4025"/>
              </a:lnSpc>
              <a:buFont typeface="Arial"/>
              <a:buChar char="￭"/>
            </a:pPr>
            <a:r>
              <a:rPr lang="en-US" sz="3500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Predicted class label or value for X_test </a:t>
            </a:r>
          </a:p>
          <a:p>
            <a:pPr algn="just" marL="800101" indent="-266700" lvl="2">
              <a:lnSpc>
                <a:spcPts val="4025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Steps: </a:t>
            </a:r>
          </a:p>
          <a:p>
            <a:pPr algn="just" marL="1429809" indent="-357452" lvl="3">
              <a:lnSpc>
                <a:spcPts val="4025"/>
              </a:lnSpc>
              <a:buFont typeface="Arial"/>
              <a:buChar char="￭"/>
            </a:pPr>
            <a:r>
              <a:rPr lang="en-US" sz="3500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1. For each point (X_test) in the test dataset: </a:t>
            </a:r>
          </a:p>
          <a:p>
            <a:pPr algn="just" marL="2122489" indent="-424498" lvl="4">
              <a:lnSpc>
                <a:spcPts val="402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a. Calculate the distance between X_test and all points in the training dataset:</a:t>
            </a:r>
          </a:p>
          <a:p>
            <a:pPr algn="just" marL="2840357" indent="-473393" lvl="5">
              <a:lnSpc>
                <a:spcPts val="4025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For i = 1 to len(X_train): </a:t>
            </a:r>
          </a:p>
          <a:p>
            <a:pPr algn="just" marL="3570819" indent="-510117" lvl="6">
              <a:lnSpc>
                <a:spcPts val="4025"/>
              </a:lnSpc>
              <a:buFont typeface="Arial"/>
              <a:buChar char="￭"/>
            </a:pPr>
            <a:r>
              <a:rPr lang="en-US" sz="3500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Compute distance d = distance(X_test, X_train[i]) </a:t>
            </a:r>
          </a:p>
          <a:p>
            <a:pPr algn="just" marL="3570819" indent="-510117" lvl="6">
              <a:lnSpc>
                <a:spcPts val="4025"/>
              </a:lnSpc>
              <a:buFont typeface="Arial"/>
              <a:buChar char="￭"/>
            </a:pPr>
            <a:r>
              <a:rPr lang="en-US" sz="3500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Store the distance and the corresponding label of X_train[i] 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7184" y="2925154"/>
            <a:ext cx="17176443" cy="6514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2"/>
              </a:lnSpc>
            </a:pPr>
            <a:r>
              <a:rPr lang="en-US" sz="4660" spc="4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         b. Sort the calculated distances in ascending order. </a:t>
            </a:r>
          </a:p>
          <a:p>
            <a:pPr algn="l">
              <a:lnSpc>
                <a:spcPts val="5592"/>
              </a:lnSpc>
            </a:pPr>
            <a:r>
              <a:rPr lang="en-US" sz="4660" spc="4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         c. Select the top K entries from the sorted list. </a:t>
            </a:r>
          </a:p>
          <a:p>
            <a:pPr algn="l">
              <a:lnSpc>
                <a:spcPts val="5592"/>
              </a:lnSpc>
            </a:pPr>
            <a:r>
              <a:rPr lang="en-US" sz="4660" spc="4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         - For classification: </a:t>
            </a:r>
          </a:p>
          <a:p>
            <a:pPr algn="l">
              <a:lnSpc>
                <a:spcPts val="5592"/>
              </a:lnSpc>
            </a:pPr>
            <a:r>
              <a:rPr lang="en-US" sz="4660" spc="4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               - Count the number of occurrences of each                                 class in the top K entries. </a:t>
            </a:r>
          </a:p>
          <a:p>
            <a:pPr algn="l">
              <a:lnSpc>
                <a:spcPts val="5592"/>
              </a:lnSpc>
            </a:pPr>
            <a:r>
              <a:rPr lang="en-US" sz="4660" spc="4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               - Assign the class with the highest count as the predicted class. </a:t>
            </a:r>
          </a:p>
          <a:p>
            <a:pPr algn="l">
              <a:lnSpc>
                <a:spcPts val="5592"/>
              </a:lnSpc>
            </a:pPr>
            <a:r>
              <a:rPr lang="en-US" sz="4660" spc="4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          e. Return the predicted class label or value. </a:t>
            </a:r>
          </a:p>
          <a:p>
            <a:pPr algn="l">
              <a:lnSpc>
                <a:spcPts val="5592"/>
              </a:lnSpc>
            </a:pPr>
            <a:r>
              <a:rPr lang="en-US" sz="4660" spc="4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End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6839" y="2676433"/>
            <a:ext cx="10008808" cy="819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b="true" sz="4299" spc="4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SUPPORT VECTOR MACHINE (SVM)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7184" y="3790795"/>
            <a:ext cx="1747432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spc="32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•Supervised learning technique.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7184" y="4541913"/>
            <a:ext cx="1747432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spc="32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•SVM finds a hyperplane that best separates the two classes.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7184" y="5227713"/>
            <a:ext cx="17474323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spc="32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•There can be infinite number of hyperplanes passing through a point and classifiying the classes perfectly.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7184" y="6754203"/>
            <a:ext cx="1747432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spc="32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•The best hyperplane is the one with maximum marginal distance.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7184" y="7694869"/>
            <a:ext cx="17474323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spc="32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•The main objective of the SVM algorithm is to find the optimal hyperplane in an N-dimensional space that can separate the data points in different classes.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52821" y="3081798"/>
            <a:ext cx="8075518" cy="6556226"/>
            <a:chOff x="0" y="0"/>
            <a:chExt cx="10767357" cy="87416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67314" cy="8741664"/>
            </a:xfrm>
            <a:custGeom>
              <a:avLst/>
              <a:gdLst/>
              <a:ahLst/>
              <a:cxnLst/>
              <a:rect r="r" b="b" t="t" l="l"/>
              <a:pathLst>
                <a:path h="8741664" w="10767314">
                  <a:moveTo>
                    <a:pt x="0" y="0"/>
                  </a:moveTo>
                  <a:lnTo>
                    <a:pt x="10767314" y="0"/>
                  </a:lnTo>
                  <a:lnTo>
                    <a:pt x="10767314" y="8741664"/>
                  </a:lnTo>
                  <a:lnTo>
                    <a:pt x="0" y="8741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22817" y="3448384"/>
            <a:ext cx="9938609" cy="6415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05"/>
              </a:lnSpc>
            </a:pPr>
            <a:r>
              <a:rPr lang="en-US" sz="4556" spc="4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•There can be multiple lines/decision boundaries to segregate the classes in n-dimensional space, but we need to find out the best decision boundary that helps to classify the data points. </a:t>
            </a:r>
          </a:p>
          <a:p>
            <a:pPr algn="just">
              <a:lnSpc>
                <a:spcPts val="6105"/>
              </a:lnSpc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7011" y="2881081"/>
            <a:ext cx="17474323" cy="133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8"/>
              </a:lnSpc>
            </a:pPr>
            <a:r>
              <a:rPr lang="en-US" sz="3898" spc="35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SVM identifies extreme data points, called support vectors, which are critical in creating the hyperplane.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7011" y="4393770"/>
            <a:ext cx="17474323" cy="133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8"/>
              </a:lnSpc>
            </a:pPr>
            <a:r>
              <a:rPr lang="en-US" sz="3898" spc="35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SVM can ignore outliers while finding the hyperplane that maximizes the margin, making it robust.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6839" y="5906459"/>
            <a:ext cx="17474323" cy="133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8"/>
              </a:lnSpc>
            </a:pPr>
            <a:r>
              <a:rPr lang="en-US" sz="3898" spc="35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SVM uses soft margins to handle cases with outliers, allowing for some misclassifications.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7011" y="7726925"/>
            <a:ext cx="17474323" cy="1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8"/>
              </a:lnSpc>
            </a:pPr>
            <a:r>
              <a:rPr lang="en-US" sz="3898" spc="35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Handles data that is not linearly separable by using kernel functions to transform the input data into a higher-dimensional space, where a linear SVM can then find a nonlinear decision boundary.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99359" y="2974582"/>
            <a:ext cx="9716168" cy="4337837"/>
            <a:chOff x="0" y="0"/>
            <a:chExt cx="12954891" cy="57837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54889" cy="5783834"/>
            </a:xfrm>
            <a:custGeom>
              <a:avLst/>
              <a:gdLst/>
              <a:ahLst/>
              <a:cxnLst/>
              <a:rect r="r" b="b" t="t" l="l"/>
              <a:pathLst>
                <a:path h="5783834" w="12954889">
                  <a:moveTo>
                    <a:pt x="0" y="0"/>
                  </a:moveTo>
                  <a:lnTo>
                    <a:pt x="12954889" y="0"/>
                  </a:lnTo>
                  <a:lnTo>
                    <a:pt x="12954889" y="5783834"/>
                  </a:lnTo>
                  <a:lnTo>
                    <a:pt x="0" y="5783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04150" y="3775988"/>
            <a:ext cx="7030703" cy="2735023"/>
            <a:chOff x="0" y="0"/>
            <a:chExt cx="9374271" cy="36466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74251" cy="3646678"/>
            </a:xfrm>
            <a:custGeom>
              <a:avLst/>
              <a:gdLst/>
              <a:ahLst/>
              <a:cxnLst/>
              <a:rect r="r" b="b" t="t" l="l"/>
              <a:pathLst>
                <a:path h="3646678" w="9374251">
                  <a:moveTo>
                    <a:pt x="0" y="0"/>
                  </a:moveTo>
                  <a:lnTo>
                    <a:pt x="9374251" y="0"/>
                  </a:lnTo>
                  <a:lnTo>
                    <a:pt x="9374251" y="3646678"/>
                  </a:lnTo>
                  <a:lnTo>
                    <a:pt x="0" y="3646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1223" t="0" r="-1122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2005" y="7449962"/>
            <a:ext cx="16872848" cy="228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•The SVM kernel is a function that takes low-dimensional input space and transforms it into higher-dimensional space, i.e. it converts nonseparable problems to separable problems.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1605" y="2724058"/>
            <a:ext cx="9546162" cy="819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b="true" sz="4299" spc="4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How does SVM algorithm works 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7184" y="3634055"/>
            <a:ext cx="17474323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·Gather dataset which consists of feature inputs and corresponding outputs.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27184" y="4160913"/>
            <a:ext cx="1747432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spc="32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SVM finds a hyperplane that best separates the two classes.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7184" y="5100905"/>
            <a:ext cx="17474323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spc="32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·Represent each data point as a vector in a multi-dimensional space, where each dimension corresponds to a feature of the data.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7184" y="6564771"/>
            <a:ext cx="17474323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spc="32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·Find the hyperplane that maximizes this margin, ensuring the best possible separation between the two classes.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7184" y="8119392"/>
            <a:ext cx="17474323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spc="32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·If the data is not linearly separable, the original feature space is mapped into a higher-dimensional space by using kernel trick where a linear hyperplane can separate the classes.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3592" y="4224338"/>
            <a:ext cx="17760816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·Find the weights and bias that define the hyperplane by maximizing the margin and minimizing the classification errors.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63592" y="5830238"/>
            <a:ext cx="18024408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spc="32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·Once trained, the SVM model can classify new data points. For each new point, the model checks on which side of the hyperplane the point falls.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22702"/>
            <a:ext cx="16354710" cy="163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b="true" sz="8500" spc="79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8442" y="2383357"/>
            <a:ext cx="17601787" cy="7038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1070" indent="-280357" lvl="2">
              <a:lnSpc>
                <a:spcPts val="5959"/>
              </a:lnSpc>
              <a:buFont typeface="Arial"/>
              <a:buChar char="⚬"/>
            </a:pPr>
            <a:r>
              <a:rPr lang="en-US" b="true" sz="3678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With the amount of digital music available today, Organising audio files is a challenging task and important for various applications.</a:t>
            </a:r>
          </a:p>
          <a:p>
            <a:pPr algn="just" marL="841070" indent="-280357" lvl="2">
              <a:lnSpc>
                <a:spcPts val="5959"/>
              </a:lnSpc>
            </a:pPr>
          </a:p>
          <a:p>
            <a:pPr algn="just" marL="841070" indent="-280357" lvl="2">
              <a:lnSpc>
                <a:spcPts val="5959"/>
              </a:lnSpc>
              <a:buFont typeface="Arial"/>
              <a:buChar char="⚬"/>
            </a:pPr>
            <a:r>
              <a:rPr lang="en-US" b="true" sz="3678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Objectives:</a:t>
            </a:r>
          </a:p>
          <a:p>
            <a:pPr algn="just" marL="1503070" indent="-375768" lvl="3">
              <a:lnSpc>
                <a:spcPts val="5959"/>
              </a:lnSpc>
              <a:buFont typeface="Arial"/>
              <a:buChar char="￭"/>
            </a:pPr>
            <a:r>
              <a:rPr lang="en-US" b="true" sz="3678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Develop a machine learning model to classify music genres based on audio features.</a:t>
            </a:r>
          </a:p>
          <a:p>
            <a:pPr algn="just" marL="1503070" indent="-375768" lvl="3">
              <a:lnSpc>
                <a:spcPts val="5959"/>
              </a:lnSpc>
              <a:buFont typeface="Arial"/>
              <a:buChar char="￭"/>
            </a:pPr>
            <a:r>
              <a:rPr lang="en-US" b="true" sz="3678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Improve accuracy and efficiency in genre classification compared to traditional methods.</a:t>
            </a:r>
          </a:p>
          <a:p>
            <a:pPr algn="just" marL="1503070" indent="-375768" lvl="3">
              <a:lnSpc>
                <a:spcPts val="5959"/>
              </a:lnSpc>
              <a:buFont typeface="Arial"/>
              <a:buChar char="￭"/>
            </a:pPr>
            <a:r>
              <a:rPr lang="en-US" b="true" sz="3678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Provide a scalable solution that can handle large music libraries.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1605" y="2724058"/>
            <a:ext cx="3667838" cy="819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b="true" sz="4299" spc="4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Pseudocode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7184" y="3675316"/>
            <a:ext cx="17292316" cy="660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3"/>
              </a:lnSpc>
            </a:pPr>
            <a:r>
              <a:rPr lang="en-US" sz="3836" spc="34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1. Initialize Parameters:</a:t>
            </a:r>
          </a:p>
          <a:p>
            <a:pPr algn="l">
              <a:lnSpc>
                <a:spcPts val="4603"/>
              </a:lnSpc>
            </a:pPr>
            <a:r>
              <a:rPr lang="en-US" sz="3836" spc="34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        - Set the regularization parameter C.</a:t>
            </a:r>
          </a:p>
          <a:p>
            <a:pPr algn="l">
              <a:lnSpc>
                <a:spcPts val="4603"/>
              </a:lnSpc>
            </a:pPr>
            <a:r>
              <a:rPr lang="en-US" sz="3836" spc="34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        - Initialize weights w and bias b to 0 or small random values.</a:t>
            </a:r>
          </a:p>
          <a:p>
            <a:pPr algn="l">
              <a:lnSpc>
                <a:spcPts val="4603"/>
              </a:lnSpc>
            </a:pPr>
          </a:p>
          <a:p>
            <a:pPr algn="l">
              <a:lnSpc>
                <a:spcPts val="4603"/>
              </a:lnSpc>
            </a:pPr>
            <a:r>
              <a:rPr lang="en-US" sz="3836" spc="34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2. Repeat for a fixed number of iterations:</a:t>
            </a:r>
          </a:p>
          <a:p>
            <a:pPr algn="l">
              <a:lnSpc>
                <a:spcPts val="4603"/>
              </a:lnSpc>
            </a:pPr>
            <a:r>
              <a:rPr lang="en-US" sz="3836" spc="34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          a. For each data point (xi, yi) in the training set:</a:t>
            </a:r>
          </a:p>
          <a:p>
            <a:pPr algn="l">
              <a:lnSpc>
                <a:spcPts val="4603"/>
              </a:lnSpc>
            </a:pPr>
            <a:r>
              <a:rPr lang="en-US" sz="3836" spc="34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                i.  Calculate the decision function: f(xi) = w * xi + b</a:t>
            </a:r>
          </a:p>
          <a:p>
            <a:pPr algn="l">
              <a:lnSpc>
                <a:spcPts val="4603"/>
              </a:lnSpc>
            </a:pPr>
            <a:r>
              <a:rPr lang="en-US" sz="3836" spc="34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                ii. If the data point is misclassified (i.e., yi * f(xi) &lt; 1):</a:t>
            </a:r>
          </a:p>
          <a:p>
            <a:pPr algn="l">
              <a:lnSpc>
                <a:spcPts val="4603"/>
              </a:lnSpc>
            </a:pPr>
            <a:r>
              <a:rPr lang="en-US" sz="3836" spc="34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                       - Update weights: w = w + C * yi * xi</a:t>
            </a:r>
          </a:p>
          <a:p>
            <a:pPr algn="l">
              <a:lnSpc>
                <a:spcPts val="4603"/>
              </a:lnSpc>
            </a:pPr>
            <a:r>
              <a:rPr lang="en-US" sz="3836" spc="34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                       - Update bias: b = b + C * yi </a:t>
            </a:r>
          </a:p>
          <a:p>
            <a:pPr algn="l">
              <a:lnSpc>
                <a:spcPts val="4603"/>
              </a:lnSpc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7184" y="3656266"/>
            <a:ext cx="14326320" cy="526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1"/>
              </a:lnSpc>
            </a:pPr>
            <a:r>
              <a:rPr lang="en-US" sz="4759" spc="42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3. Prediction:</a:t>
            </a:r>
          </a:p>
          <a:p>
            <a:pPr algn="l">
              <a:lnSpc>
                <a:spcPts val="5711"/>
              </a:lnSpc>
            </a:pPr>
            <a:r>
              <a:rPr lang="en-US" sz="4759" spc="42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          - For a new data point x_new, compute:</a:t>
            </a:r>
          </a:p>
          <a:p>
            <a:pPr algn="l">
              <a:lnSpc>
                <a:spcPts val="5711"/>
              </a:lnSpc>
            </a:pPr>
            <a:r>
              <a:rPr lang="en-US" sz="4759" spc="42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                        f(x_new) = w * x_new + b</a:t>
            </a:r>
          </a:p>
          <a:p>
            <a:pPr algn="l">
              <a:lnSpc>
                <a:spcPts val="5711"/>
              </a:lnSpc>
            </a:pPr>
            <a:r>
              <a:rPr lang="en-US" sz="4759" spc="42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           - Return the predicted class:</a:t>
            </a:r>
          </a:p>
          <a:p>
            <a:pPr algn="l">
              <a:lnSpc>
                <a:spcPts val="5711"/>
              </a:lnSpc>
            </a:pPr>
            <a:r>
              <a:rPr lang="en-US" sz="4759" spc="42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                       if f(x_new) &gt;= 0, return +1</a:t>
            </a:r>
          </a:p>
          <a:p>
            <a:pPr algn="l">
              <a:lnSpc>
                <a:spcPts val="5711"/>
              </a:lnSpc>
            </a:pPr>
            <a:r>
              <a:rPr lang="en-US" sz="4759" spc="42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                       else return -1</a:t>
            </a:r>
          </a:p>
          <a:p>
            <a:pPr algn="l">
              <a:lnSpc>
                <a:spcPts val="5711"/>
              </a:lnSpc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1605" y="2724058"/>
            <a:ext cx="5654494" cy="819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b="true" sz="4299" spc="4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Naive’s Bayes (NB)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9399" y="3390745"/>
            <a:ext cx="17738601" cy="6070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594" spc="32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Naive Bayes is based on Bayes' Theorem, making it a simple yet effective probabilistic classifier.</a:t>
            </a:r>
          </a:p>
          <a:p>
            <a:pPr algn="l">
              <a:lnSpc>
                <a:spcPts val="4312"/>
              </a:lnSpc>
            </a:pPr>
          </a:p>
          <a:p>
            <a:pPr algn="l">
              <a:lnSpc>
                <a:spcPts val="4312"/>
              </a:lnSpc>
            </a:pPr>
            <a:r>
              <a:rPr lang="en-US" sz="3594" spc="32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Assumes strong independence between features, known as the "naive" assumption.</a:t>
            </a:r>
          </a:p>
          <a:p>
            <a:pPr algn="l">
              <a:lnSpc>
                <a:spcPts val="4312"/>
              </a:lnSpc>
            </a:pPr>
          </a:p>
          <a:p>
            <a:pPr algn="l">
              <a:lnSpc>
                <a:spcPts val="4312"/>
              </a:lnSpc>
            </a:pPr>
          </a:p>
          <a:p>
            <a:pPr algn="l">
              <a:lnSpc>
                <a:spcPts val="4312"/>
              </a:lnSpc>
            </a:pPr>
            <a:r>
              <a:rPr lang="en-US" sz="3594" spc="32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Despite its simplicity, it works well in real-world applications, especially in text classification tasks like spam filtering, sentiment analysis, and document categorization.</a:t>
            </a:r>
          </a:p>
          <a:p>
            <a:pPr algn="l">
              <a:lnSpc>
                <a:spcPts val="4312"/>
              </a:lnSpc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7184" y="3630266"/>
            <a:ext cx="17455756" cy="648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4"/>
              </a:lnSpc>
            </a:pPr>
            <a:r>
              <a:rPr lang="en-US" sz="3536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Compute the prior probability for each class based on the training data.</a:t>
            </a:r>
          </a:p>
          <a:p>
            <a:pPr algn="l">
              <a:lnSpc>
                <a:spcPts val="4244"/>
              </a:lnSpc>
            </a:pPr>
          </a:p>
          <a:p>
            <a:pPr algn="l">
              <a:lnSpc>
                <a:spcPts val="4244"/>
              </a:lnSpc>
            </a:pPr>
            <a:r>
              <a:rPr lang="en-US" sz="3536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For each feature, calculate the likelihood of the feature value given each class.</a:t>
            </a:r>
          </a:p>
          <a:p>
            <a:pPr algn="l">
              <a:lnSpc>
                <a:spcPts val="4244"/>
              </a:lnSpc>
            </a:pPr>
          </a:p>
          <a:p>
            <a:pPr algn="l">
              <a:lnSpc>
                <a:spcPts val="4244"/>
              </a:lnSpc>
            </a:pPr>
            <a:r>
              <a:rPr lang="en-US" sz="3536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Combine the prior and likelihood to calculate the posterior probability for each class.</a:t>
            </a:r>
          </a:p>
          <a:p>
            <a:pPr algn="l">
              <a:lnSpc>
                <a:spcPts val="4244"/>
              </a:lnSpc>
            </a:pPr>
          </a:p>
          <a:p>
            <a:pPr algn="l">
              <a:lnSpc>
                <a:spcPts val="4244"/>
              </a:lnSpc>
            </a:pPr>
            <a:r>
              <a:rPr lang="en-US" sz="3536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Assign the data point to the class with the highest posterior probability.</a:t>
            </a:r>
          </a:p>
          <a:p>
            <a:pPr algn="l">
              <a:lnSpc>
                <a:spcPts val="4244"/>
              </a:lnSpc>
            </a:pPr>
          </a:p>
          <a:p>
            <a:pPr algn="l">
              <a:lnSpc>
                <a:spcPts val="4244"/>
              </a:lnSpc>
            </a:pPr>
          </a:p>
          <a:p>
            <a:pPr algn="l">
              <a:lnSpc>
                <a:spcPts val="4244"/>
              </a:lnSpc>
            </a:pPr>
            <a:r>
              <a:rPr lang="en-US" sz="3536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Assumes that features are conditionally independent given the class.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1605" y="2724058"/>
            <a:ext cx="9546162" cy="819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b="true" sz="4299" spc="4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How does NB algorithm works ?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1605" y="2724058"/>
            <a:ext cx="3667838" cy="819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b="true" sz="4299" spc="4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Pseudocode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7184" y="3649316"/>
            <a:ext cx="17266020" cy="597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1658" indent="-247219" lvl="2">
              <a:lnSpc>
                <a:spcPts val="3893"/>
              </a:lnSpc>
              <a:buFont typeface="Arial"/>
              <a:buChar char="⚬"/>
            </a:pPr>
            <a:r>
              <a:rPr lang="en-US" sz="3244" spc="28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Input: </a:t>
            </a:r>
          </a:p>
          <a:p>
            <a:pPr algn="l" marL="1325438" indent="-331359" lvl="3">
              <a:lnSpc>
                <a:spcPts val="3893"/>
              </a:lnSpc>
              <a:buFont typeface="Arial"/>
              <a:buChar char="￭"/>
            </a:pPr>
            <a:r>
              <a:rPr lang="en-US" sz="3244" spc="28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Training data (X_train, y_train) </a:t>
            </a:r>
          </a:p>
          <a:p>
            <a:pPr algn="l" marL="1325438" indent="-331359" lvl="3">
              <a:lnSpc>
                <a:spcPts val="3893"/>
              </a:lnSpc>
              <a:buFont typeface="Arial"/>
              <a:buChar char="￭"/>
            </a:pPr>
            <a:r>
              <a:rPr lang="en-US" sz="3244" spc="28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Test data point (X_test) </a:t>
            </a:r>
          </a:p>
          <a:p>
            <a:pPr algn="l" marL="741658" indent="-247219" lvl="2">
              <a:lnSpc>
                <a:spcPts val="3893"/>
              </a:lnSpc>
              <a:buFont typeface="Arial"/>
              <a:buChar char="⚬"/>
            </a:pPr>
            <a:r>
              <a:rPr lang="en-US" sz="3244" spc="28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Output: </a:t>
            </a:r>
          </a:p>
          <a:p>
            <a:pPr algn="l" marL="1325438" indent="-331359" lvl="3">
              <a:lnSpc>
                <a:spcPts val="3893"/>
              </a:lnSpc>
              <a:buFont typeface="Arial"/>
              <a:buChar char="￭"/>
            </a:pPr>
            <a:r>
              <a:rPr lang="en-US" sz="3244" spc="28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Predicted class label for X_test </a:t>
            </a:r>
          </a:p>
          <a:p>
            <a:pPr algn="l" marL="741658" indent="-247219" lvl="2">
              <a:lnSpc>
                <a:spcPts val="3893"/>
              </a:lnSpc>
              <a:buFont typeface="Arial"/>
              <a:buChar char="⚬"/>
            </a:pPr>
            <a:r>
              <a:rPr lang="en-US" sz="3244" spc="28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Steps: </a:t>
            </a:r>
          </a:p>
          <a:p>
            <a:pPr algn="l" marL="1325438" indent="-331359" lvl="3">
              <a:lnSpc>
                <a:spcPts val="3893"/>
              </a:lnSpc>
              <a:buFont typeface="Arial"/>
              <a:buChar char="￭"/>
            </a:pPr>
            <a:r>
              <a:rPr lang="en-US" sz="3244" spc="28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1. For each class C_i in the dataset: </a:t>
            </a:r>
          </a:p>
          <a:p>
            <a:pPr algn="l" marL="1967597" indent="-393519" lvl="4">
              <a:lnSpc>
                <a:spcPts val="3893"/>
              </a:lnSpc>
              <a:buFont typeface="Arial"/>
              <a:buChar char="•"/>
            </a:pPr>
            <a:r>
              <a:rPr lang="en-US" sz="3244" spc="28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a. Compute the prior probability P(C_i) from the training data: </a:t>
            </a:r>
          </a:p>
          <a:p>
            <a:pPr algn="l" marL="2633107" indent="-438851" lvl="5">
              <a:lnSpc>
                <a:spcPts val="3893"/>
              </a:lnSpc>
              <a:buFont typeface="Arial"/>
              <a:buChar char="⚬"/>
            </a:pPr>
            <a:r>
              <a:rPr lang="en-US" sz="3244" spc="28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P(C_i) = (Number of instances in C_i) / (Total number of instances) </a:t>
            </a:r>
          </a:p>
          <a:p>
            <a:pPr algn="l" marL="1967597" indent="-393519" lvl="4">
              <a:lnSpc>
                <a:spcPts val="3893"/>
              </a:lnSpc>
              <a:buFont typeface="Arial"/>
              <a:buChar char="•"/>
            </a:pPr>
            <a:r>
              <a:rPr lang="en-US" sz="3244" spc="28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b. For each feature x_j in X_test: </a:t>
            </a:r>
          </a:p>
          <a:p>
            <a:pPr algn="l" marL="2633107" indent="-438851" lvl="5">
              <a:lnSpc>
                <a:spcPts val="3893"/>
              </a:lnSpc>
              <a:buFont typeface="Arial"/>
              <a:buChar char="⚬"/>
            </a:pPr>
            <a:r>
              <a:rPr lang="en-US" sz="3244" spc="28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Compute the likelihood P(x_j | C_i): </a:t>
            </a:r>
          </a:p>
          <a:p>
            <a:pPr algn="l" marL="3310293" indent="-472899" lvl="6">
              <a:lnSpc>
                <a:spcPts val="3893"/>
              </a:lnSpc>
              <a:buFont typeface="Arial"/>
              <a:buChar char="￭"/>
            </a:pPr>
            <a:r>
              <a:rPr lang="en-US" sz="3244" spc="30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For categorical data, use frequency counts. 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79827"/>
            <a:ext cx="11569259" cy="14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CONTINUES...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5890" y="3371688"/>
            <a:ext cx="17436220" cy="49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29631" indent="-357408" lvl="3">
              <a:lnSpc>
                <a:spcPts val="4199"/>
              </a:lnSpc>
              <a:buFont typeface="Arial"/>
              <a:buChar char="￭"/>
            </a:pPr>
            <a:r>
              <a:rPr lang="en-US" sz="3499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For continuous data, assume Gaussian distribution and calculate using the formula. </a:t>
            </a:r>
          </a:p>
          <a:p>
            <a:pPr algn="l" marL="1429631" indent="-357408" lvl="3">
              <a:lnSpc>
                <a:spcPts val="4199"/>
              </a:lnSpc>
            </a:pPr>
            <a:r>
              <a:rPr lang="en-US" sz="3499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c. Compute the posterior probability P(C_i | X): </a:t>
            </a:r>
          </a:p>
          <a:p>
            <a:pPr algn="l" marL="2122271" indent="-424454" lvl="4">
              <a:lnSpc>
                <a:spcPts val="4199"/>
              </a:lnSpc>
              <a:buFont typeface="Arial"/>
              <a:buChar char="•"/>
            </a:pPr>
            <a:r>
              <a:rPr lang="en-US" sz="3499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P(C_i | X) ∝ P(X | C_i) * P(C_i) </a:t>
            </a:r>
          </a:p>
          <a:p>
            <a:pPr algn="l" marL="2122271" indent="-424454" lvl="4">
              <a:lnSpc>
                <a:spcPts val="4199"/>
              </a:lnSpc>
              <a:buFont typeface="Arial"/>
              <a:buChar char="•"/>
            </a:pPr>
            <a:r>
              <a:rPr lang="en-US" sz="3499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P(X | C_i) = Product of all likelihoods P(x_j | C_i) for each feature x_j. </a:t>
            </a:r>
          </a:p>
          <a:p>
            <a:pPr algn="l" marL="2122271" indent="-424454" lvl="4">
              <a:lnSpc>
                <a:spcPts val="4199"/>
              </a:lnSpc>
              <a:buFont typeface="Arial"/>
              <a:buChar char="•"/>
            </a:pPr>
            <a:r>
              <a:rPr lang="en-US" sz="3499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2. Assign the class label to X_test that has the highest posterior probability. </a:t>
            </a:r>
          </a:p>
          <a:p>
            <a:pPr algn="l" marL="2122271" indent="-424454" lvl="4">
              <a:lnSpc>
                <a:spcPts val="4199"/>
              </a:lnSpc>
            </a:pPr>
            <a:r>
              <a:rPr lang="en-US" sz="3499" spc="32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End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-186545"/>
            <a:ext cx="11569259" cy="2551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Packages and Built-in Functions Used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7184" y="2925094"/>
            <a:ext cx="3875484" cy="6333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• </a:t>
            </a:r>
            <a:r>
              <a:rPr lang="en-US" b="true" sz="3713" spc="33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Pandas </a:t>
            </a:r>
          </a:p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read_csv() </a:t>
            </a:r>
          </a:p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head() </a:t>
            </a:r>
          </a:p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shape() </a:t>
            </a:r>
          </a:p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info() </a:t>
            </a:r>
          </a:p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drop() </a:t>
            </a:r>
          </a:p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value_counts() </a:t>
            </a:r>
          </a:p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isnull() </a:t>
            </a:r>
          </a:p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describe() </a:t>
            </a:r>
          </a:p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tail() </a:t>
            </a:r>
          </a:p>
          <a:p>
            <a:pPr algn="l">
              <a:lnSpc>
                <a:spcPts val="445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952255" y="2925094"/>
            <a:ext cx="3085703" cy="408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• </a:t>
            </a:r>
            <a:r>
              <a:rPr lang="en-US" b="true" sz="3713" spc="33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Matplotlib </a:t>
            </a:r>
          </a:p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figure() </a:t>
            </a:r>
          </a:p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title() </a:t>
            </a:r>
          </a:p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show() </a:t>
            </a:r>
          </a:p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xlabel() </a:t>
            </a:r>
          </a:p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ylabel() </a:t>
            </a:r>
          </a:p>
          <a:p>
            <a:pPr algn="l">
              <a:lnSpc>
                <a:spcPts val="445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495768" y="6015497"/>
            <a:ext cx="3296465" cy="408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• </a:t>
            </a:r>
            <a:r>
              <a:rPr lang="en-US" b="true" sz="3713" spc="33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Seaborn</a:t>
            </a: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</a:t>
            </a:r>
          </a:p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boxplot() </a:t>
            </a:r>
          </a:p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countplot() </a:t>
            </a:r>
          </a:p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heatmap() </a:t>
            </a:r>
          </a:p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scatterplot() </a:t>
            </a:r>
          </a:p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• Numpy </a:t>
            </a:r>
          </a:p>
          <a:p>
            <a:pPr algn="l">
              <a:lnSpc>
                <a:spcPts val="445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792232" y="2925094"/>
            <a:ext cx="7280135" cy="296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• </a:t>
            </a:r>
            <a:r>
              <a:rPr lang="en-US" b="true" sz="3713" spc="33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Librosa </a:t>
            </a:r>
          </a:p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librosa.feature.rms() </a:t>
            </a:r>
          </a:p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librosa.feature.chroma_stft()</a:t>
            </a:r>
          </a:p>
          <a:p>
            <a:pPr algn="l">
              <a:lnSpc>
                <a:spcPts val="4455"/>
              </a:lnSpc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librosa.feature.mfcc() </a:t>
            </a:r>
          </a:p>
          <a:p>
            <a:pPr algn="l">
              <a:lnSpc>
                <a:spcPts val="4455"/>
              </a:lnSpc>
            </a:pPr>
            <a:r>
              <a:rPr lang="en-US" sz="3713" spc="34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librosa.beat.tempo()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07865" y="6577389"/>
            <a:ext cx="7280135" cy="71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5"/>
              </a:lnSpc>
            </a:pPr>
            <a:r>
              <a:rPr lang="en-US" sz="3713" spc="34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• </a:t>
            </a:r>
            <a:r>
              <a:rPr lang="en-US" b="true" sz="3713" spc="34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Numpy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77763" y="2900711"/>
            <a:ext cx="16732475" cy="7048595"/>
            <a:chOff x="0" y="0"/>
            <a:chExt cx="22309967" cy="93981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309962" cy="9398127"/>
            </a:xfrm>
            <a:custGeom>
              <a:avLst/>
              <a:gdLst/>
              <a:ahLst/>
              <a:cxnLst/>
              <a:rect r="r" b="b" t="t" l="l"/>
              <a:pathLst>
                <a:path h="9398127" w="22309962">
                  <a:moveTo>
                    <a:pt x="0" y="0"/>
                  </a:moveTo>
                  <a:lnTo>
                    <a:pt x="22309962" y="0"/>
                  </a:lnTo>
                  <a:lnTo>
                    <a:pt x="22309962" y="9398127"/>
                  </a:lnTo>
                  <a:lnTo>
                    <a:pt x="0" y="93981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27184" y="379836"/>
            <a:ext cx="11569259" cy="141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PIPELINE DIAGRAM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79836"/>
            <a:ext cx="11569259" cy="141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TIMELINE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3788" y="3238730"/>
            <a:ext cx="17261082" cy="583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•Sprint release 1</a:t>
            </a:r>
          </a:p>
          <a:p>
            <a:pPr algn="l" marL="800101" indent="-266700" lvl="2">
              <a:lnSpc>
                <a:spcPts val="4200"/>
              </a:lnSpc>
              <a:buFont typeface="Arial"/>
              <a:buChar char="⚬"/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 Model building using KNN</a:t>
            </a:r>
          </a:p>
          <a:p>
            <a:pPr algn="l" marL="800101" indent="-266700" lvl="2">
              <a:lnSpc>
                <a:spcPts val="4200"/>
              </a:lnSpc>
            </a:pPr>
          </a:p>
          <a:p>
            <a:pPr algn="l" marL="800101" indent="-266700" lvl="2">
              <a:lnSpc>
                <a:spcPts val="42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•Sprint release 2</a:t>
            </a:r>
          </a:p>
          <a:p>
            <a:pPr algn="l" marL="800101" indent="-266700" lvl="2">
              <a:lnSpc>
                <a:spcPts val="4200"/>
              </a:lnSpc>
              <a:buFont typeface="Arial"/>
              <a:buChar char="⚬"/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 Model building using  SVM</a:t>
            </a:r>
          </a:p>
          <a:p>
            <a:pPr algn="l" marL="800101" indent="-266700" lvl="2">
              <a:lnSpc>
                <a:spcPts val="4200"/>
              </a:lnSpc>
              <a:buFont typeface="Arial"/>
              <a:buChar char="⚬"/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 Model building using NB</a:t>
            </a:r>
          </a:p>
          <a:p>
            <a:pPr algn="l" marL="800101" indent="-266700" lvl="2">
              <a:lnSpc>
                <a:spcPts val="4200"/>
              </a:lnSpc>
            </a:pPr>
          </a:p>
          <a:p>
            <a:pPr algn="l" marL="800101" indent="-266700" lvl="2">
              <a:lnSpc>
                <a:spcPts val="42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•Sprint Release 3</a:t>
            </a:r>
          </a:p>
          <a:p>
            <a:pPr algn="l" marL="800101" indent="-266700" lvl="2">
              <a:lnSpc>
                <a:spcPts val="4200"/>
              </a:lnSpc>
              <a:buFont typeface="Arial"/>
              <a:buChar char="⚬"/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Interface design</a:t>
            </a:r>
          </a:p>
          <a:p>
            <a:pPr algn="l" marL="800101" indent="-266700" lvl="2">
              <a:lnSpc>
                <a:spcPts val="4200"/>
              </a:lnSpc>
              <a:buFont typeface="Arial"/>
              <a:buChar char="⚬"/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deployment</a:t>
            </a:r>
          </a:p>
          <a:p>
            <a:pPr algn="l" marL="800101" indent="-266700" lvl="2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53788" y="5314950"/>
            <a:ext cx="12055092" cy="2033522"/>
          </a:xfrm>
          <a:custGeom>
            <a:avLst/>
            <a:gdLst/>
            <a:ahLst/>
            <a:cxnLst/>
            <a:rect r="r" b="b" t="t" l="l"/>
            <a:pathLst>
              <a:path h="2033522" w="12055092">
                <a:moveTo>
                  <a:pt x="0" y="0"/>
                </a:moveTo>
                <a:lnTo>
                  <a:pt x="12055092" y="0"/>
                </a:lnTo>
                <a:lnTo>
                  <a:pt x="12055092" y="2033522"/>
                </a:lnTo>
                <a:lnTo>
                  <a:pt x="0" y="2033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8881" r="-146589" b="-26648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184" y="379827"/>
            <a:ext cx="11569259" cy="1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SYSTEM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3757" y="2724058"/>
            <a:ext cx="4511480" cy="73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b="true" sz="4299" spc="4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Model Training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3788" y="3533595"/>
            <a:ext cx="17261082" cy="609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•The dataset is divided into training(80 %) and testing(20 %) data.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7184" y="4410163"/>
            <a:ext cx="3420421" cy="73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b="true" sz="4299" spc="4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KNN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3757" y="7642225"/>
            <a:ext cx="17261082" cy="191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The model considers the 5 nearest neighbors (k=5) for classification. The distance metric used is Euclidean distance, which calculates the straight-line distance between feature points.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22702"/>
            <a:ext cx="16354710" cy="163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b="true" sz="8500" spc="79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8442" y="2421457"/>
            <a:ext cx="16970858" cy="763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0314" indent="-250105" lvl="2">
              <a:lnSpc>
                <a:spcPts val="5317"/>
              </a:lnSpc>
              <a:buFont typeface="Arial"/>
              <a:buChar char="⚬"/>
            </a:pPr>
            <a:r>
              <a:rPr lang="en-US" b="true" sz="3282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To Identify these Music Genres:</a:t>
            </a:r>
          </a:p>
          <a:p>
            <a:pPr algn="just" marL="1340883" indent="-335221" lvl="3">
              <a:lnSpc>
                <a:spcPts val="5317"/>
              </a:lnSpc>
              <a:buFont typeface="Arial"/>
              <a:buChar char="￭"/>
            </a:pPr>
            <a:r>
              <a:rPr lang="en-US" b="true" sz="3282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Rock</a:t>
            </a:r>
          </a:p>
          <a:p>
            <a:pPr algn="just" marL="1340883" indent="-335221" lvl="3">
              <a:lnSpc>
                <a:spcPts val="5317"/>
              </a:lnSpc>
              <a:buFont typeface="Arial"/>
              <a:buChar char="￭"/>
            </a:pPr>
            <a:r>
              <a:rPr lang="en-US" b="true" sz="3282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Jazz</a:t>
            </a:r>
          </a:p>
          <a:p>
            <a:pPr algn="just" marL="1340883" indent="-335221" lvl="3">
              <a:lnSpc>
                <a:spcPts val="5317"/>
              </a:lnSpc>
              <a:buFont typeface="Arial"/>
              <a:buChar char="￭"/>
            </a:pPr>
            <a:r>
              <a:rPr lang="en-US" b="true" sz="3282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HipHop</a:t>
            </a:r>
          </a:p>
          <a:p>
            <a:pPr algn="just" marL="1340883" indent="-335221" lvl="3">
              <a:lnSpc>
                <a:spcPts val="5317"/>
              </a:lnSpc>
              <a:buFont typeface="Arial"/>
              <a:buChar char="￭"/>
            </a:pPr>
            <a:r>
              <a:rPr lang="en-US" b="true" sz="3282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pop</a:t>
            </a:r>
          </a:p>
          <a:p>
            <a:pPr algn="just" marL="1340883" indent="-335221" lvl="3">
              <a:lnSpc>
                <a:spcPts val="5317"/>
              </a:lnSpc>
              <a:buFont typeface="Arial"/>
              <a:buChar char="￭"/>
            </a:pPr>
            <a:r>
              <a:rPr lang="en-US" b="true" sz="3282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Classical</a:t>
            </a:r>
          </a:p>
          <a:p>
            <a:pPr algn="just" marL="1340883" indent="-335221" lvl="3">
              <a:lnSpc>
                <a:spcPts val="5317"/>
              </a:lnSpc>
              <a:buFont typeface="Arial"/>
              <a:buChar char="￭"/>
            </a:pPr>
            <a:r>
              <a:rPr lang="en-US" b="true" sz="3282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Blues</a:t>
            </a:r>
          </a:p>
          <a:p>
            <a:pPr algn="just" marL="1340883" indent="-335221" lvl="3">
              <a:lnSpc>
                <a:spcPts val="5317"/>
              </a:lnSpc>
              <a:buFont typeface="Arial"/>
              <a:buChar char="￭"/>
            </a:pPr>
            <a:r>
              <a:rPr lang="en-US" b="true" sz="3282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Country</a:t>
            </a:r>
          </a:p>
          <a:p>
            <a:pPr algn="just" marL="1340883" indent="-335221" lvl="3">
              <a:lnSpc>
                <a:spcPts val="5317"/>
              </a:lnSpc>
              <a:buFont typeface="Arial"/>
              <a:buChar char="￭"/>
            </a:pPr>
            <a:r>
              <a:rPr lang="en-US" b="true" sz="3282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Disco</a:t>
            </a:r>
          </a:p>
          <a:p>
            <a:pPr algn="just" marL="1340883" indent="-335221" lvl="3">
              <a:lnSpc>
                <a:spcPts val="5317"/>
              </a:lnSpc>
              <a:buFont typeface="Arial"/>
              <a:buChar char="￭"/>
            </a:pPr>
            <a:r>
              <a:rPr lang="en-US" b="true" sz="3282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Reggae</a:t>
            </a:r>
          </a:p>
          <a:p>
            <a:pPr algn="just" marL="1340883" indent="-335221" lvl="3">
              <a:lnSpc>
                <a:spcPts val="5317"/>
              </a:lnSpc>
              <a:buFont typeface="Arial"/>
              <a:buChar char="￭"/>
            </a:pPr>
            <a:r>
              <a:rPr lang="en-US" b="true" sz="3282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Metal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79827"/>
            <a:ext cx="11569259" cy="1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SYSTEM DESIGN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27184" y="3503757"/>
            <a:ext cx="8957778" cy="5754543"/>
            <a:chOff x="0" y="0"/>
            <a:chExt cx="24384000" cy="156644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15664461"/>
            </a:xfrm>
            <a:custGeom>
              <a:avLst/>
              <a:gdLst/>
              <a:ahLst/>
              <a:cxnLst/>
              <a:rect r="r" b="b" t="t" l="l"/>
              <a:pathLst>
                <a:path h="1566446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664461"/>
                  </a:lnTo>
                  <a:lnTo>
                    <a:pt x="0" y="15664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1" t="0" r="-331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9734675" y="4268052"/>
            <a:ext cx="8232489" cy="168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6"/>
              </a:lnSpc>
            </a:pPr>
            <a:r>
              <a:rPr lang="en-US" sz="3550" spc="28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As the value of k increases beyond</a:t>
            </a:r>
          </a:p>
          <a:p>
            <a:pPr algn="l">
              <a:lnSpc>
                <a:spcPts val="4259"/>
              </a:lnSpc>
              <a:spcBef>
                <a:spcPct val="0"/>
              </a:spcBef>
            </a:pPr>
            <a:r>
              <a:rPr lang="en-US" sz="355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k = 5, the error rate continues to increase.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34675" y="6712057"/>
            <a:ext cx="8232489" cy="176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5"/>
              </a:lnSpc>
              <a:spcBef>
                <a:spcPct val="0"/>
              </a:spcBef>
            </a:pPr>
            <a:r>
              <a:rPr lang="en-US" sz="3713" spc="33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Therefore, k = 5 appears to be the best choice for the KNN model based on this plot.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41430" y="2718053"/>
            <a:ext cx="6953130" cy="2011292"/>
          </a:xfrm>
          <a:custGeom>
            <a:avLst/>
            <a:gdLst/>
            <a:ahLst/>
            <a:cxnLst/>
            <a:rect r="r" b="b" t="t" l="l"/>
            <a:pathLst>
              <a:path h="2011292" w="6953130">
                <a:moveTo>
                  <a:pt x="0" y="0"/>
                </a:moveTo>
                <a:lnTo>
                  <a:pt x="6953130" y="0"/>
                </a:lnTo>
                <a:lnTo>
                  <a:pt x="6953130" y="2011292"/>
                </a:lnTo>
                <a:lnTo>
                  <a:pt x="0" y="2011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7611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1430" y="5596423"/>
            <a:ext cx="12744369" cy="4690577"/>
          </a:xfrm>
          <a:custGeom>
            <a:avLst/>
            <a:gdLst/>
            <a:ahLst/>
            <a:cxnLst/>
            <a:rect r="r" b="b" t="t" l="l"/>
            <a:pathLst>
              <a:path h="4690577" w="12744369">
                <a:moveTo>
                  <a:pt x="0" y="0"/>
                </a:moveTo>
                <a:lnTo>
                  <a:pt x="12744370" y="0"/>
                </a:lnTo>
                <a:lnTo>
                  <a:pt x="12744370" y="4690577"/>
                </a:lnTo>
                <a:lnTo>
                  <a:pt x="0" y="4690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98" r="0" b="-419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7184" y="379827"/>
            <a:ext cx="11569259" cy="1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SYSTEM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1430" y="4922213"/>
            <a:ext cx="17261082" cy="609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The model achieved an accuracy of 92.94%  on the training data.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72762" y="2737118"/>
            <a:ext cx="12328987" cy="6267509"/>
          </a:xfrm>
          <a:custGeom>
            <a:avLst/>
            <a:gdLst/>
            <a:ahLst/>
            <a:cxnLst/>
            <a:rect r="r" b="b" t="t" l="l"/>
            <a:pathLst>
              <a:path h="6267509" w="12328987">
                <a:moveTo>
                  <a:pt x="0" y="0"/>
                </a:moveTo>
                <a:lnTo>
                  <a:pt x="12328987" y="0"/>
                </a:lnTo>
                <a:lnTo>
                  <a:pt x="12328987" y="6267509"/>
                </a:lnTo>
                <a:lnTo>
                  <a:pt x="0" y="626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0" r="0" b="-340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184" y="379827"/>
            <a:ext cx="11569259" cy="1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SYSTEM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7184" y="9182100"/>
            <a:ext cx="17261082" cy="609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The model achieved an accuracy of 89.49%  on the testing data.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909420" y="3027343"/>
            <a:ext cx="7895795" cy="7024051"/>
          </a:xfrm>
          <a:custGeom>
            <a:avLst/>
            <a:gdLst/>
            <a:ahLst/>
            <a:cxnLst/>
            <a:rect r="r" b="b" t="t" l="l"/>
            <a:pathLst>
              <a:path h="7024051" w="7895795">
                <a:moveTo>
                  <a:pt x="0" y="0"/>
                </a:moveTo>
                <a:lnTo>
                  <a:pt x="7895794" y="0"/>
                </a:lnTo>
                <a:lnTo>
                  <a:pt x="7895794" y="7024051"/>
                </a:lnTo>
                <a:lnTo>
                  <a:pt x="0" y="7024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184" y="379827"/>
            <a:ext cx="11569259" cy="1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SYSTEM DESIGN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45341" y="3584844"/>
            <a:ext cx="11504585" cy="2867609"/>
          </a:xfrm>
          <a:custGeom>
            <a:avLst/>
            <a:gdLst/>
            <a:ahLst/>
            <a:cxnLst/>
            <a:rect r="r" b="b" t="t" l="l"/>
            <a:pathLst>
              <a:path h="2867609" w="11504585">
                <a:moveTo>
                  <a:pt x="0" y="0"/>
                </a:moveTo>
                <a:lnTo>
                  <a:pt x="11504585" y="0"/>
                </a:lnTo>
                <a:lnTo>
                  <a:pt x="11504585" y="2867609"/>
                </a:lnTo>
                <a:lnTo>
                  <a:pt x="0" y="2867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30982" b="-22494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184" y="379827"/>
            <a:ext cx="11569259" cy="1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SYSTEM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5341" y="2851507"/>
            <a:ext cx="3420421" cy="73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b="true" sz="4299" spc="4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SVM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7184" y="6733875"/>
            <a:ext cx="17261082" cy="129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The best hyperparameters were selected using the GridSearchCV method, which systematically tested various combinations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3459" y="8307522"/>
            <a:ext cx="17261082" cy="129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The model uses the Radial Basis Function (RBF) kernel, which is effective for nonlinear classification tasks.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06596" y="4385773"/>
            <a:ext cx="17261082" cy="191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The gamma='scale' parameter defines the influence of individual training examples, adjusted automatically based on the feature dimensions to ensure an appropriate balance of model complexity.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27184" y="6725748"/>
            <a:ext cx="8010684" cy="2038223"/>
          </a:xfrm>
          <a:custGeom>
            <a:avLst/>
            <a:gdLst/>
            <a:ahLst/>
            <a:cxnLst/>
            <a:rect r="r" b="b" t="t" l="l"/>
            <a:pathLst>
              <a:path h="2038223" w="8010684">
                <a:moveTo>
                  <a:pt x="0" y="0"/>
                </a:moveTo>
                <a:lnTo>
                  <a:pt x="8010684" y="0"/>
                </a:lnTo>
                <a:lnTo>
                  <a:pt x="8010684" y="2038223"/>
                </a:lnTo>
                <a:lnTo>
                  <a:pt x="0" y="2038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4069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7184" y="379827"/>
            <a:ext cx="11569259" cy="1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SYSTEM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0321" y="2812126"/>
            <a:ext cx="17261082" cy="129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The C=100 parameter controls the regularization strength, balancing correct classification of training examples with maximizing the margin between classes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7184" y="8668721"/>
            <a:ext cx="17261082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The model achieved an accuracy of 96.25 % on the training data.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4471" y="2710338"/>
            <a:ext cx="9384328" cy="5912816"/>
          </a:xfrm>
          <a:custGeom>
            <a:avLst/>
            <a:gdLst/>
            <a:ahLst/>
            <a:cxnLst/>
            <a:rect r="r" b="b" t="t" l="l"/>
            <a:pathLst>
              <a:path h="5912816" w="9384328">
                <a:moveTo>
                  <a:pt x="0" y="0"/>
                </a:moveTo>
                <a:lnTo>
                  <a:pt x="9384328" y="0"/>
                </a:lnTo>
                <a:lnTo>
                  <a:pt x="9384328" y="5912815"/>
                </a:lnTo>
                <a:lnTo>
                  <a:pt x="0" y="5912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5283" b="-160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34524" y="2556067"/>
            <a:ext cx="8586361" cy="6240408"/>
          </a:xfrm>
          <a:custGeom>
            <a:avLst/>
            <a:gdLst/>
            <a:ahLst/>
            <a:cxnLst/>
            <a:rect r="r" b="b" t="t" l="l"/>
            <a:pathLst>
              <a:path h="6240408" w="8586361">
                <a:moveTo>
                  <a:pt x="0" y="0"/>
                </a:moveTo>
                <a:lnTo>
                  <a:pt x="8586361" y="0"/>
                </a:lnTo>
                <a:lnTo>
                  <a:pt x="8586361" y="6240408"/>
                </a:lnTo>
                <a:lnTo>
                  <a:pt x="0" y="6240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32" t="0" r="-153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7184" y="379827"/>
            <a:ext cx="11569259" cy="1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SYSTEM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7184" y="8830646"/>
            <a:ext cx="17261082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The model achieved an accuracy of 88.79 % on the testing data.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420877" y="3084172"/>
            <a:ext cx="7675482" cy="6828062"/>
          </a:xfrm>
          <a:custGeom>
            <a:avLst/>
            <a:gdLst/>
            <a:ahLst/>
            <a:cxnLst/>
            <a:rect r="r" b="b" t="t" l="l"/>
            <a:pathLst>
              <a:path h="6828062" w="7675482">
                <a:moveTo>
                  <a:pt x="0" y="0"/>
                </a:moveTo>
                <a:lnTo>
                  <a:pt x="7675482" y="0"/>
                </a:lnTo>
                <a:lnTo>
                  <a:pt x="7675482" y="6828062"/>
                </a:lnTo>
                <a:lnTo>
                  <a:pt x="0" y="682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184" y="379827"/>
            <a:ext cx="11569259" cy="1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SYSTEM DESIGN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27184" y="3675465"/>
            <a:ext cx="13741296" cy="2110536"/>
          </a:xfrm>
          <a:custGeom>
            <a:avLst/>
            <a:gdLst/>
            <a:ahLst/>
            <a:cxnLst/>
            <a:rect r="r" b="b" t="t" l="l"/>
            <a:pathLst>
              <a:path h="2110536" w="13741296">
                <a:moveTo>
                  <a:pt x="0" y="0"/>
                </a:moveTo>
                <a:lnTo>
                  <a:pt x="13741296" y="0"/>
                </a:lnTo>
                <a:lnTo>
                  <a:pt x="13741296" y="2110536"/>
                </a:lnTo>
                <a:lnTo>
                  <a:pt x="0" y="2110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9896" b="-27074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184" y="379827"/>
            <a:ext cx="11569259" cy="1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SYSTEM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2491" y="2803882"/>
            <a:ext cx="5966473" cy="73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b="true" sz="4299" spc="4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Naive Baye’s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7184" y="6052486"/>
            <a:ext cx="17261082" cy="191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To improve the model's accuracy and reduce variance, the Bagging method is applied, where 50 base models are trained on different random subsets of the training data.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7184" y="8306736"/>
            <a:ext cx="17261082" cy="129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The Bagging Classifier is initialized with 50 estimators and a random state of 42 to ensure reproducibility of results.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44118" y="2786907"/>
            <a:ext cx="8899882" cy="1930377"/>
          </a:xfrm>
          <a:custGeom>
            <a:avLst/>
            <a:gdLst/>
            <a:ahLst/>
            <a:cxnLst/>
            <a:rect r="r" b="b" t="t" l="l"/>
            <a:pathLst>
              <a:path h="1930377" w="8899882">
                <a:moveTo>
                  <a:pt x="0" y="0"/>
                </a:moveTo>
                <a:lnTo>
                  <a:pt x="8899882" y="0"/>
                </a:lnTo>
                <a:lnTo>
                  <a:pt x="8899882" y="1930377"/>
                </a:lnTo>
                <a:lnTo>
                  <a:pt x="0" y="1930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622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184" y="379827"/>
            <a:ext cx="11569259" cy="1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SYSTEM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4118" y="4574409"/>
            <a:ext cx="17261082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The model achieved an accuracy of 99.91 % on the training data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44118" y="5314184"/>
            <a:ext cx="8314694" cy="4563345"/>
          </a:xfrm>
          <a:custGeom>
            <a:avLst/>
            <a:gdLst/>
            <a:ahLst/>
            <a:cxnLst/>
            <a:rect r="r" b="b" t="t" l="l"/>
            <a:pathLst>
              <a:path h="4563345" w="8314694">
                <a:moveTo>
                  <a:pt x="0" y="0"/>
                </a:moveTo>
                <a:lnTo>
                  <a:pt x="8314694" y="0"/>
                </a:lnTo>
                <a:lnTo>
                  <a:pt x="8314694" y="4563345"/>
                </a:lnTo>
                <a:lnTo>
                  <a:pt x="0" y="4563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5631" r="-69808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22702"/>
            <a:ext cx="16354710" cy="163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b="true" sz="8500" spc="79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8442" y="2561607"/>
            <a:ext cx="17314839" cy="6505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7716" indent="-332572" lvl="2">
              <a:lnSpc>
                <a:spcPts val="7071"/>
              </a:lnSpc>
              <a:buFont typeface="Arial"/>
              <a:buChar char="⚬"/>
            </a:pPr>
            <a:r>
              <a:rPr lang="en-US" b="true" sz="4364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Applications:</a:t>
            </a:r>
          </a:p>
          <a:p>
            <a:pPr algn="l" marL="1783048" indent="-445762" lvl="3">
              <a:lnSpc>
                <a:spcPts val="7071"/>
              </a:lnSpc>
              <a:buFont typeface="Arial"/>
              <a:buChar char="￭"/>
            </a:pPr>
            <a:r>
              <a:rPr lang="en-US" b="true" sz="4364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Enhances music recommendation systems</a:t>
            </a:r>
          </a:p>
          <a:p>
            <a:pPr algn="l" marL="1783048" indent="-445762" lvl="3">
              <a:lnSpc>
                <a:spcPts val="7071"/>
              </a:lnSpc>
              <a:buFont typeface="Arial"/>
              <a:buChar char="￭"/>
            </a:pPr>
            <a:r>
              <a:rPr lang="en-US" b="true" sz="4364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Organizes music libraries</a:t>
            </a:r>
          </a:p>
          <a:p>
            <a:pPr algn="l" marL="1783048" indent="-445762" lvl="3">
              <a:lnSpc>
                <a:spcPts val="7071"/>
              </a:lnSpc>
              <a:buFont typeface="Arial"/>
              <a:buChar char="￭"/>
            </a:pPr>
            <a:r>
              <a:rPr lang="en-US" b="true" sz="4364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Aids musicological research</a:t>
            </a:r>
          </a:p>
          <a:p>
            <a:pPr algn="l" marL="1783048" indent="-445762" lvl="3">
              <a:lnSpc>
                <a:spcPts val="7071"/>
              </a:lnSpc>
              <a:buFont typeface="Arial"/>
              <a:buChar char="￭"/>
            </a:pPr>
            <a:r>
              <a:rPr lang="en-US" b="true" sz="4364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Supports digital music streaming services</a:t>
            </a:r>
          </a:p>
          <a:p>
            <a:pPr algn="l" marL="1783048" indent="-445762" lvl="3">
              <a:lnSpc>
                <a:spcPts val="7071"/>
              </a:lnSpc>
              <a:buFont typeface="Arial"/>
              <a:buChar char="￭"/>
            </a:pPr>
            <a:r>
              <a:rPr lang="en-US" b="true" sz="4364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Facilitates personalized music experiences</a:t>
            </a:r>
          </a:p>
          <a:p>
            <a:pPr algn="l" marL="1783048" indent="-445762" lvl="3">
              <a:lnSpc>
                <a:spcPts val="7071"/>
              </a:lnSpc>
              <a:buFont typeface="Arial"/>
              <a:buChar char="￭"/>
            </a:pPr>
            <a:r>
              <a:rPr lang="en-US" b="true" sz="4364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Improves metadata accuracy in music databases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35005" y="2723204"/>
            <a:ext cx="8630541" cy="6327412"/>
          </a:xfrm>
          <a:custGeom>
            <a:avLst/>
            <a:gdLst/>
            <a:ahLst/>
            <a:cxnLst/>
            <a:rect r="r" b="b" t="t" l="l"/>
            <a:pathLst>
              <a:path h="6327412" w="8630541">
                <a:moveTo>
                  <a:pt x="0" y="0"/>
                </a:moveTo>
                <a:lnTo>
                  <a:pt x="8630541" y="0"/>
                </a:lnTo>
                <a:lnTo>
                  <a:pt x="8630541" y="6327412"/>
                </a:lnTo>
                <a:lnTo>
                  <a:pt x="0" y="6327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184" y="379827"/>
            <a:ext cx="11569259" cy="1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SYSTEM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5005" y="9115425"/>
            <a:ext cx="17261082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The model achieved an accuracy of 84.53 % on the testing data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137910" y="2834040"/>
            <a:ext cx="8012181" cy="7127587"/>
          </a:xfrm>
          <a:custGeom>
            <a:avLst/>
            <a:gdLst/>
            <a:ahLst/>
            <a:cxnLst/>
            <a:rect r="r" b="b" t="t" l="l"/>
            <a:pathLst>
              <a:path h="7127587" w="8012181">
                <a:moveTo>
                  <a:pt x="0" y="0"/>
                </a:moveTo>
                <a:lnTo>
                  <a:pt x="8012180" y="0"/>
                </a:lnTo>
                <a:lnTo>
                  <a:pt x="8012180" y="7127588"/>
                </a:lnTo>
                <a:lnTo>
                  <a:pt x="0" y="7127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184" y="379827"/>
            <a:ext cx="11569259" cy="1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SYSTEM DESIGN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27184" y="3664403"/>
            <a:ext cx="9714444" cy="6518854"/>
          </a:xfrm>
          <a:custGeom>
            <a:avLst/>
            <a:gdLst/>
            <a:ahLst/>
            <a:cxnLst/>
            <a:rect r="r" b="b" t="t" l="l"/>
            <a:pathLst>
              <a:path h="6518854" w="9714444">
                <a:moveTo>
                  <a:pt x="0" y="0"/>
                </a:moveTo>
                <a:lnTo>
                  <a:pt x="9714444" y="0"/>
                </a:lnTo>
                <a:lnTo>
                  <a:pt x="9714444" y="6518854"/>
                </a:lnTo>
                <a:lnTo>
                  <a:pt x="0" y="6518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21" r="-10696" b="-132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184" y="379827"/>
            <a:ext cx="11569259" cy="1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SYSTEM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7184" y="2790747"/>
            <a:ext cx="7732949" cy="873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b="true" sz="4599" spc="40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Testing with unseen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15720" y="3677393"/>
            <a:ext cx="7253167" cy="129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Extracting audio features using python librosa package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15720" y="5232584"/>
            <a:ext cx="7253167" cy="191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splits the audio into 3 seconds segments and extracts the features for each segment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15720" y="7580748"/>
            <a:ext cx="7253167" cy="191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this process continues until the audio is completely divided into segments.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03997" y="2735298"/>
            <a:ext cx="13718715" cy="7310955"/>
          </a:xfrm>
          <a:custGeom>
            <a:avLst/>
            <a:gdLst/>
            <a:ahLst/>
            <a:cxnLst/>
            <a:rect r="r" b="b" t="t" l="l"/>
            <a:pathLst>
              <a:path h="7310955" w="13718715">
                <a:moveTo>
                  <a:pt x="0" y="0"/>
                </a:moveTo>
                <a:lnTo>
                  <a:pt x="13718714" y="0"/>
                </a:lnTo>
                <a:lnTo>
                  <a:pt x="13718714" y="7310955"/>
                </a:lnTo>
                <a:lnTo>
                  <a:pt x="0" y="7310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72" t="-65" r="-19693" b="-965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184" y="379827"/>
            <a:ext cx="11569259" cy="1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SYSTEM DESIGN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20069" y="2861666"/>
            <a:ext cx="9211103" cy="7043728"/>
          </a:xfrm>
          <a:custGeom>
            <a:avLst/>
            <a:gdLst/>
            <a:ahLst/>
            <a:cxnLst/>
            <a:rect r="r" b="b" t="t" l="l"/>
            <a:pathLst>
              <a:path h="7043728" w="9211103">
                <a:moveTo>
                  <a:pt x="0" y="0"/>
                </a:moveTo>
                <a:lnTo>
                  <a:pt x="9211102" y="0"/>
                </a:lnTo>
                <a:lnTo>
                  <a:pt x="9211102" y="7043728"/>
                </a:lnTo>
                <a:lnTo>
                  <a:pt x="0" y="7043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764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184" y="379827"/>
            <a:ext cx="11569259" cy="12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SYSTEM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94402" y="2898065"/>
            <a:ext cx="8344226" cy="253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The extracted features are then noramalized using the same scale used for normalizing the training dataset.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94402" y="5648225"/>
            <a:ext cx="8344226" cy="191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The Minimum, Mean and Maximum values among the segments are taken and make predictions.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94402" y="8168314"/>
            <a:ext cx="8344226" cy="129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The class with majority count is assigned as the final class.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79827"/>
            <a:ext cx="11569259" cy="126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SUMMARY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9774" y="2860871"/>
            <a:ext cx="16459526" cy="129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b="true" sz="3500" spc="31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Dataset </a:t>
            </a: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GTZAN Dataset containing Pre-extracted features of 1000 audio  tracks distributed across 10 Music genres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9774" y="4251423"/>
            <a:ext cx="16459526" cy="129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b="true" sz="3500" spc="31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Algorithms </a:t>
            </a: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Comparative Study of three Algorithms - KNN, SVM, and Naive Baye’s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9774" y="5746750"/>
            <a:ext cx="16459526" cy="438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b="true" sz="3500" spc="28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Data Preprocessing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 spc="28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Feature Selection </a:t>
            </a:r>
            <a:r>
              <a:rPr lang="en-US" sz="3500" spc="28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- 38 most relevant features are identified using chi-square method and selected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 spc="28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Dropping Duplicates</a:t>
            </a:r>
            <a:r>
              <a:rPr lang="en-US" sz="3500" spc="28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- Duplicate values are detected and dropped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 spc="28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Outlier Handling</a:t>
            </a:r>
            <a:r>
              <a:rPr lang="en-US" sz="3500" spc="28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- Outliers are detected and handled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 spc="31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Normalization</a:t>
            </a: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- Applied Min-Max Normalization to scale features into same range (0 - 1)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7184" y="379827"/>
            <a:ext cx="11569259" cy="126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SUMMARY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1674" y="2860871"/>
            <a:ext cx="16459526" cy="129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b="true" sz="3500" spc="31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Splitting the Dataset </a:t>
            </a: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The dataset was split into training data (80%) and testing data (20%)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9774" y="4425950"/>
            <a:ext cx="16459526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b="true" sz="3500" spc="31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Model Building</a:t>
            </a: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- Three Models are built using KNN, SVM and Naive Baye’s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9774" y="5375275"/>
            <a:ext cx="16459526" cy="253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b="true" sz="3500" spc="28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Model Evaluation</a:t>
            </a:r>
            <a:r>
              <a:rPr lang="en-US" sz="3500" spc="28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- Models are evaluated based on accuracy, precision, recall, F1-score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KNN and SVM found to be almost equally best performing on GTZAN 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9774" y="8181975"/>
            <a:ext cx="16459526" cy="129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b="true" sz="3500" spc="31">
                <a:solidFill>
                  <a:srgbClr val="000000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Deployment </a:t>
            </a:r>
            <a:r>
              <a:rPr lang="en-US" sz="3500" spc="31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- Two Models (KNN and SVM) were combined to form the final result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49136" y="3196342"/>
            <a:ext cx="14389728" cy="6421416"/>
          </a:xfrm>
          <a:custGeom>
            <a:avLst/>
            <a:gdLst/>
            <a:ahLst/>
            <a:cxnLst/>
            <a:rect r="r" b="b" t="t" l="l"/>
            <a:pathLst>
              <a:path h="6421416" w="14389728">
                <a:moveTo>
                  <a:pt x="0" y="0"/>
                </a:moveTo>
                <a:lnTo>
                  <a:pt x="14389728" y="0"/>
                </a:lnTo>
                <a:lnTo>
                  <a:pt x="14389728" y="6421416"/>
                </a:lnTo>
                <a:lnTo>
                  <a:pt x="0" y="6421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184" y="379827"/>
            <a:ext cx="11569259" cy="126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GUI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75518" y="3420274"/>
            <a:ext cx="13936964" cy="6167107"/>
          </a:xfrm>
          <a:custGeom>
            <a:avLst/>
            <a:gdLst/>
            <a:ahLst/>
            <a:cxnLst/>
            <a:rect r="r" b="b" t="t" l="l"/>
            <a:pathLst>
              <a:path h="6167107" w="13936964">
                <a:moveTo>
                  <a:pt x="0" y="0"/>
                </a:moveTo>
                <a:lnTo>
                  <a:pt x="13936964" y="0"/>
                </a:lnTo>
                <a:lnTo>
                  <a:pt x="13936964" y="6167107"/>
                </a:lnTo>
                <a:lnTo>
                  <a:pt x="0" y="6167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184" y="379827"/>
            <a:ext cx="11569259" cy="126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GUI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081510" y="3346235"/>
            <a:ext cx="14124979" cy="6197335"/>
          </a:xfrm>
          <a:custGeom>
            <a:avLst/>
            <a:gdLst/>
            <a:ahLst/>
            <a:cxnLst/>
            <a:rect r="r" b="b" t="t" l="l"/>
            <a:pathLst>
              <a:path h="6197335" w="14124979">
                <a:moveTo>
                  <a:pt x="0" y="0"/>
                </a:moveTo>
                <a:lnTo>
                  <a:pt x="14124980" y="0"/>
                </a:lnTo>
                <a:lnTo>
                  <a:pt x="14124980" y="6197335"/>
                </a:lnTo>
                <a:lnTo>
                  <a:pt x="0" y="6197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184" y="379827"/>
            <a:ext cx="11569259" cy="126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GUI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508899" y="2756909"/>
          <a:ext cx="17106900" cy="6883400"/>
        </p:xfrm>
        <a:graphic>
          <a:graphicData uri="http://schemas.openxmlformats.org/drawingml/2006/table">
            <a:tbl>
              <a:tblPr/>
              <a:tblGrid>
                <a:gridCol w="3158900"/>
                <a:gridCol w="3527444"/>
                <a:gridCol w="3343172"/>
                <a:gridCol w="3556466"/>
                <a:gridCol w="3520917"/>
              </a:tblGrid>
              <a:tr h="10922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8"/>
                        </a:lnSpc>
                        <a:defRPr/>
                      </a:pPr>
                      <a:r>
                        <a:rPr lang="en-US" sz="3298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ABOUT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ALGORITHM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6269">
                <a:tc rowSpan="3">
                  <a:txBody>
                    <a:bodyPr anchor="t" rtlCol="false"/>
                    <a:lstStyle/>
                    <a:p>
                      <a:pPr algn="just">
                        <a:lnSpc>
                          <a:spcPts val="4198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Music Genre Classification: A Review of Deep-Learning and Traditional Machine-Learning Approaches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Ndou, N., Ajoodha, R., &amp; Jadhav, A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2021 IEEE International IOT, Electronics and Mechatronics Conference(IEMTRONICS)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GTZAN dataset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9990 Records &amp;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60 features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K-Nearest neighbor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92.69%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617">
                <a:tc vMerge="true">
                  <a:txBody>
                    <a:bodyPr anchor="t" rtlCol="false"/>
                    <a:lstStyle/>
                    <a:p>
                      <a:pPr algn="just">
                        <a:lnSpc>
                          <a:spcPts val="4198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Music Genre Classification: A Review of Deep-Learning and Traditional Machine-Learning Approaches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Ndou, N., Ajoodha, R., &amp; Jadhav, A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2021 IEEE International IOT, Electronics and Mechatronics Conference(IEMTRONICS)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GTZAN dataset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9990 Records &amp;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60 features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Support Vector Machine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80.80%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9230">
                <a:tc vMerge="true">
                  <a:txBody>
                    <a:bodyPr anchor="t" rtlCol="false"/>
                    <a:lstStyle/>
                    <a:p>
                      <a:pPr algn="just">
                        <a:lnSpc>
                          <a:spcPts val="4198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Music Genre Classification: A Review of Deep-Learning and Traditional Machine-Learning Approaches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Ndou, N., Ajoodha, R., &amp; Jadhav, A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2021 IEEE International IOT, Electronics and Mechatronics Conference(IEMTRONICS)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GTZAN dataset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9990 Records &amp;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60 features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Convolutional Neural Network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72.40%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73140" y="10463689"/>
            <a:ext cx="16596370" cy="96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 spc="25">
                <a:solidFill>
                  <a:srgbClr val="A6A6A6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This presentation uses a free template provided by FPPT.com</a:t>
            </a:r>
          </a:p>
          <a:p>
            <a:pPr algn="l">
              <a:lnSpc>
                <a:spcPts val="3358"/>
              </a:lnSpc>
            </a:pPr>
            <a:r>
              <a:rPr lang="en-US" sz="2799" spc="25">
                <a:solidFill>
                  <a:srgbClr val="A6A6A6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www.free-power-point-templates.com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8899" y="-362579"/>
            <a:ext cx="11605122" cy="2299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69"/>
              </a:lnSpc>
            </a:pPr>
            <a:r>
              <a:rPr lang="en-US" sz="8499" b="true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LITERATURE REVIEW 1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39015" y="3400610"/>
            <a:ext cx="13934051" cy="6130982"/>
          </a:xfrm>
          <a:custGeom>
            <a:avLst/>
            <a:gdLst/>
            <a:ahLst/>
            <a:cxnLst/>
            <a:rect r="r" b="b" t="t" l="l"/>
            <a:pathLst>
              <a:path h="6130982" w="13934051">
                <a:moveTo>
                  <a:pt x="0" y="0"/>
                </a:moveTo>
                <a:lnTo>
                  <a:pt x="13934051" y="0"/>
                </a:lnTo>
                <a:lnTo>
                  <a:pt x="13934051" y="6130983"/>
                </a:lnTo>
                <a:lnTo>
                  <a:pt x="0" y="6130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184" y="379827"/>
            <a:ext cx="11569259" cy="126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b="true" sz="7432" spc="68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GUI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3140" y="10463689"/>
            <a:ext cx="16596370" cy="96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 spc="25">
                <a:solidFill>
                  <a:srgbClr val="A6A6A6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This presentation uses a free template provided by FPPT.com</a:t>
            </a:r>
          </a:p>
          <a:p>
            <a:pPr algn="l">
              <a:lnSpc>
                <a:spcPts val="3358"/>
              </a:lnSpc>
            </a:pPr>
            <a:r>
              <a:rPr lang="en-US" sz="2799" spc="25">
                <a:solidFill>
                  <a:srgbClr val="A6A6A6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www.free-power-point-templates.com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4242" y="3851356"/>
            <a:ext cx="8949748" cy="191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b="true" sz="9999" spc="93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THANK YOU !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508899" y="2847376"/>
          <a:ext cx="17106900" cy="7445720"/>
        </p:xfrm>
        <a:graphic>
          <a:graphicData uri="http://schemas.openxmlformats.org/drawingml/2006/table">
            <a:tbl>
              <a:tblPr/>
              <a:tblGrid>
                <a:gridCol w="3158900"/>
                <a:gridCol w="3527444"/>
                <a:gridCol w="3343172"/>
                <a:gridCol w="3556466"/>
                <a:gridCol w="3520917"/>
              </a:tblGrid>
              <a:tr h="10871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8"/>
                        </a:lnSpc>
                        <a:defRPr/>
                      </a:pPr>
                      <a:r>
                        <a:rPr lang="en-US" sz="3298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ABOUT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ALGORITHM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1412"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4198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Music Genre Classification using Machine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Prajwal, Shubham, Naik, &amp; Sugna, "Music Genre Classification Using Machine Learning, IRJMETS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GTZAN dataset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9990 Records &amp;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60 features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Support Vector Machine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76.4%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1412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198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Music Genre Classification using Machine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Prajwal, Shubham, Naik, &amp; Sugna, "Music Genre Classification Using Machine Learning, IRJMETS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GTZAN dataset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9990 Records &amp;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60 features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K-Nearest Neighbors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69.6%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5710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198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Music Genre Classification using Machine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Prajwal, Shubham, Naik, &amp; Sugna, "Music Genre Classification Using Machine Learning, IRJMETS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GTZAN dataset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9990 Records &amp;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60 features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66.4%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73140" y="10463689"/>
            <a:ext cx="16596370" cy="96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 spc="25">
                <a:solidFill>
                  <a:srgbClr val="A6A6A6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This presentation uses a free template provided by FPPT.com</a:t>
            </a:r>
          </a:p>
          <a:p>
            <a:pPr algn="l">
              <a:lnSpc>
                <a:spcPts val="3358"/>
              </a:lnSpc>
            </a:pPr>
            <a:r>
              <a:rPr lang="en-US" sz="2799" spc="25">
                <a:solidFill>
                  <a:srgbClr val="A6A6A6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www.free-power-point-templates.com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8899" y="-362579"/>
            <a:ext cx="11605122" cy="2299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69"/>
              </a:lnSpc>
            </a:pPr>
            <a:r>
              <a:rPr lang="en-US" sz="8499" b="true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LITERATURE REVIEW 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508899" y="2847376"/>
          <a:ext cx="17106900" cy="7289800"/>
        </p:xfrm>
        <a:graphic>
          <a:graphicData uri="http://schemas.openxmlformats.org/drawingml/2006/table">
            <a:tbl>
              <a:tblPr/>
              <a:tblGrid>
                <a:gridCol w="3158900"/>
                <a:gridCol w="3527444"/>
                <a:gridCol w="3343172"/>
                <a:gridCol w="3556466"/>
                <a:gridCol w="3520917"/>
              </a:tblGrid>
              <a:tr h="10901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8"/>
                        </a:lnSpc>
                        <a:defRPr/>
                      </a:pPr>
                      <a:r>
                        <a:rPr lang="en-US" sz="3298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ABOUT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ALGORITHM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6415"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4198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Comparison of SVM, KNN, and NB Classifier for Genre Music Classification based on Metadata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Setiadi Et al.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2020 International Seminar on Application for Technology of Information and Communication (iSemantic).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Spotify music dataset from www.crowdai.org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Support Vector Machine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80%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735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198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Comparison of SVM, KNN, and NB Classifier for Genre Music Classification based on Metadata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Setiadi Et al.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2020 International Seminar on Application for Technology of Information and Communication (iSemantic).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Spotify music dataset from www.crowdai.org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K-Nearest Neighbors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75.61%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5888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198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Comparison of SVM, KNN, and NB Classifier for Genre Music Classification based on Metadata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Setiadi Et al.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2020 International Seminar on Application for Technology of Information and Communication (iSemantic).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Spotify music dataset from www.crowdai.org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Naive Bayes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TC Avant Garde Gothic Bold"/>
                          <a:ea typeface="ITC Avant Garde Gothic Bold"/>
                          <a:cs typeface="ITC Avant Garde Gothic Bold"/>
                          <a:sym typeface="ITC Avant Garde Gothic Bold"/>
                        </a:rPr>
                        <a:t>75.05%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73140" y="10463689"/>
            <a:ext cx="16596370" cy="96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 spc="25">
                <a:solidFill>
                  <a:srgbClr val="A6A6A6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This presentation uses a free template provided by FPPT.com</a:t>
            </a:r>
          </a:p>
          <a:p>
            <a:pPr algn="l">
              <a:lnSpc>
                <a:spcPts val="3358"/>
              </a:lnSpc>
            </a:pPr>
            <a:r>
              <a:rPr lang="en-US" sz="2799" spc="25">
                <a:solidFill>
                  <a:srgbClr val="A6A6A6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www.free-power-point-templates.com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8899" y="-362579"/>
            <a:ext cx="11605122" cy="2299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69"/>
              </a:lnSpc>
            </a:pPr>
            <a:r>
              <a:rPr lang="en-US" sz="8499" b="true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LITERATURE REVIEW 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DAGSs4kTfCo</dc:identifier>
  <dcterms:modified xsi:type="dcterms:W3CDTF">2011-08-01T06:04:30Z</dcterms:modified>
  <cp:revision>1</cp:revision>
  <dc:title>MUSIC GENRE PPT 1.pptx</dc:title>
</cp:coreProperties>
</file>